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Lst>
  <p:sldIdLst>
    <p:sldId id="256" r:id="rId5"/>
    <p:sldId id="257" r:id="rId6"/>
    <p:sldId id="258" r:id="rId7"/>
    <p:sldId id="259" r:id="rId8"/>
    <p:sldId id="260" r:id="rId9"/>
    <p:sldId id="261" r:id="rId10"/>
    <p:sldId id="268" r:id="rId11"/>
    <p:sldId id="262" r:id="rId12"/>
    <p:sldId id="264" r:id="rId13"/>
    <p:sldId id="269" r:id="rId14"/>
    <p:sldId id="271" r:id="rId15"/>
    <p:sldId id="272" r:id="rId16"/>
    <p:sldId id="273" r:id="rId17"/>
    <p:sldId id="275" r:id="rId18"/>
    <p:sldId id="276" r:id="rId19"/>
    <p:sldId id="274" r:id="rId20"/>
    <p:sldId id="277" r:id="rId21"/>
    <p:sldId id="278" r:id="rId22"/>
    <p:sldId id="265" r:id="rId23"/>
    <p:sldId id="266" r:id="rId24"/>
    <p:sldId id="267" r:id="rId25"/>
    <p:sldId id="263" r:id="rId26"/>
    <p:sldId id="27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4F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126" y="28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DE6434-CFDD-4E42-8803-5D7A2946D27B}" type="datetimeFigureOut">
              <a:rPr lang="en-US" smtClean="0"/>
              <a:t>10/28/2024</a:t>
            </a:fld>
            <a:endParaRPr lang="en-US"/>
          </a:p>
        </p:txBody>
      </p:sp>
      <p:sp>
        <p:nvSpPr>
          <p:cNvPr id="5" name="Footer Placeholder 4"/>
          <p:cNvSpPr>
            <a:spLocks noGrp="1"/>
          </p:cNvSpPr>
          <p:nvPr>
            <p:ph type="ftr" sz="quarter" idx="11"/>
          </p:nvPr>
        </p:nvSpPr>
        <p:spPr>
          <a:xfrm>
            <a:off x="2493105" y="329307"/>
            <a:ext cx="4897310"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A521361D-7BB9-4876-A634-994DC7D5585E}" type="slidenum">
              <a:rPr lang="en-US" smtClean="0"/>
              <a:t>‹#›</a:t>
            </a:fld>
            <a:endParaRPr lang="en-US"/>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72A6B465-FD93-D9FA-4121-ACDE00EC01E1}"/>
              </a:ext>
            </a:extLst>
          </p:cNvPr>
          <p:cNvSpPr txBox="1"/>
          <p:nvPr userDrawn="1"/>
        </p:nvSpPr>
        <p:spPr>
          <a:xfrm>
            <a:off x="5285678" y="1"/>
            <a:ext cx="1613994" cy="137163"/>
          </a:xfrm>
          <a:prstGeom prst="rect">
            <a:avLst/>
          </a:prstGeom>
          <a:solidFill>
            <a:srgbClr val="7030A0"/>
          </a:solidFill>
        </p:spPr>
        <p:txBody>
          <a:bodyPr wrap="square" lIns="0" tIns="0" rIns="0" bIns="0" rtlCol="0" anchor="ctr">
            <a:noAutofit/>
          </a:bodyPr>
          <a:lstStyle/>
          <a:p>
            <a:pPr marL="0" indent="0" algn="ctr">
              <a:lnSpc>
                <a:spcPct val="95000"/>
              </a:lnSpc>
              <a:spcBef>
                <a:spcPts val="1000"/>
              </a:spcBef>
              <a:buSzPct val="100000"/>
              <a:buFont typeface="Arial"/>
              <a:buNone/>
            </a:pPr>
            <a:r>
              <a:rPr lang="en-US" sz="700" b="1" dirty="0">
                <a:solidFill>
                  <a:schemeClr val="bg1"/>
                </a:solidFill>
              </a:rPr>
              <a:t>CUI</a:t>
            </a:r>
          </a:p>
        </p:txBody>
      </p:sp>
      <p:sp>
        <p:nvSpPr>
          <p:cNvPr id="9" name="TextBox 8">
            <a:extLst>
              <a:ext uri="{FF2B5EF4-FFF2-40B4-BE49-F238E27FC236}">
                <a16:creationId xmlns:a16="http://schemas.microsoft.com/office/drawing/2014/main" id="{E9915F0A-527E-11F7-7F04-2653B2E3E3C5}"/>
              </a:ext>
            </a:extLst>
          </p:cNvPr>
          <p:cNvSpPr txBox="1"/>
          <p:nvPr userDrawn="1"/>
        </p:nvSpPr>
        <p:spPr>
          <a:xfrm>
            <a:off x="5292328" y="6711351"/>
            <a:ext cx="1607344" cy="148977"/>
          </a:xfrm>
          <a:prstGeom prst="rect">
            <a:avLst/>
          </a:prstGeom>
          <a:solidFill>
            <a:srgbClr val="7030A0"/>
          </a:solidFill>
        </p:spPr>
        <p:txBody>
          <a:bodyPr wrap="square" lIns="0" tIns="0" rIns="0" bIns="0" rtlCol="0" anchor="ctr">
            <a:noAutofit/>
          </a:bodyPr>
          <a:lstStyle/>
          <a:p>
            <a:pPr marL="0" indent="0" algn="ctr">
              <a:lnSpc>
                <a:spcPct val="95000"/>
              </a:lnSpc>
              <a:spcBef>
                <a:spcPts val="1000"/>
              </a:spcBef>
              <a:buSzPct val="100000"/>
              <a:buFont typeface="Arial"/>
              <a:buNone/>
            </a:pPr>
            <a:r>
              <a:rPr lang="en-US" sz="700" b="1">
                <a:solidFill>
                  <a:schemeClr val="bg1"/>
                </a:solidFill>
              </a:rPr>
              <a:t>CUI</a:t>
            </a:r>
          </a:p>
        </p:txBody>
      </p:sp>
    </p:spTree>
    <p:extLst>
      <p:ext uri="{BB962C8B-B14F-4D97-AF65-F5344CB8AC3E}">
        <p14:creationId xmlns:p14="http://schemas.microsoft.com/office/powerpoint/2010/main" val="2680302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DE6434-CFDD-4E42-8803-5D7A2946D27B}"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1361D-7BB9-4876-A634-994DC7D5585E}"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062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DE6434-CFDD-4E42-8803-5D7A2946D27B}"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1361D-7BB9-4876-A634-994DC7D5585E}" type="slidenum">
              <a:rPr lang="en-US" smtClean="0"/>
              <a:t>‹#›</a:t>
            </a:fld>
            <a:endParaRPr lang="en-US"/>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4636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316554"/>
            <a:ext cx="10058400" cy="455254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46DE6434-CFDD-4E42-8803-5D7A2946D27B}" type="datetimeFigureOut">
              <a:rPr lang="en-US" smtClean="0"/>
              <a:t>10/28/2024</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A521361D-7BB9-4876-A634-994DC7D5585E}" type="slidenum">
              <a:rPr lang="en-US" smtClean="0"/>
              <a:t>‹#›</a:t>
            </a:fld>
            <a:endParaRPr lang="en-US"/>
          </a:p>
        </p:txBody>
      </p:sp>
      <p:sp>
        <p:nvSpPr>
          <p:cNvPr id="9" name="Text Placeholder 8">
            <a:extLst>
              <a:ext uri="{FF2B5EF4-FFF2-40B4-BE49-F238E27FC236}">
                <a16:creationId xmlns:a16="http://schemas.microsoft.com/office/drawing/2014/main" id="{4891D7FC-1505-E225-412F-81648D1E8D01}"/>
              </a:ext>
            </a:extLst>
          </p:cNvPr>
          <p:cNvSpPr>
            <a:spLocks noGrp="1"/>
          </p:cNvSpPr>
          <p:nvPr>
            <p:ph type="body" sz="quarter" idx="13" hasCustomPrompt="1"/>
          </p:nvPr>
        </p:nvSpPr>
        <p:spPr>
          <a:xfrm>
            <a:off x="1501775" y="569913"/>
            <a:ext cx="9194800" cy="419100"/>
          </a:xfrm>
          <a:prstGeom prst="rect">
            <a:avLst/>
          </a:prstGeom>
        </p:spPr>
        <p:txBody>
          <a:bodyPr/>
          <a:lstStyle>
            <a:lvl1pPr algn="ctr">
              <a:defRPr sz="2800"/>
            </a:lvl1pPr>
          </a:lstStyle>
          <a:p>
            <a:pPr lvl="0"/>
            <a:r>
              <a:rPr lang="en-US" dirty="0"/>
              <a:t>SLIDE TITLE</a:t>
            </a:r>
          </a:p>
        </p:txBody>
      </p:sp>
    </p:spTree>
    <p:extLst>
      <p:ext uri="{BB962C8B-B14F-4D97-AF65-F5344CB8AC3E}">
        <p14:creationId xmlns:p14="http://schemas.microsoft.com/office/powerpoint/2010/main" val="222339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8801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DE6434-CFDD-4E42-8803-5D7A2946D27B}"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1361D-7BB9-4876-A634-994DC7D5585E}" type="slidenum">
              <a:rPr lang="en-US" smtClean="0"/>
              <a:t>‹#›</a:t>
            </a:fld>
            <a:endParaRPr lang="en-US"/>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5049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DE6434-CFDD-4E42-8803-5D7A2946D27B}"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1361D-7BB9-4876-A634-994DC7D5585E}" type="slidenum">
              <a:rPr lang="en-US" smtClean="0"/>
              <a:t>‹#›</a:t>
            </a:fld>
            <a:endParaRPr lang="en-US"/>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917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DE6434-CFDD-4E42-8803-5D7A2946D27B}" type="datetimeFigureOut">
              <a:rPr lang="en-US" smtClean="0"/>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21361D-7BB9-4876-A634-994DC7D5585E}" type="slidenum">
              <a:rPr lang="en-US" smtClean="0"/>
              <a:t>‹#›</a:t>
            </a:fld>
            <a:endParaRPr lang="en-US"/>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0865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DE6434-CFDD-4E42-8803-5D7A2946D27B}" type="datetimeFigureOut">
              <a:rPr lang="en-US" smtClean="0"/>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21361D-7BB9-4876-A634-994DC7D5585E}" type="slidenum">
              <a:rPr lang="en-US" smtClean="0"/>
              <a:t>‹#›</a:t>
            </a:fld>
            <a:endParaRPr lang="en-US"/>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465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E6434-CFDD-4E42-8803-5D7A2946D27B}" type="datetimeFigureOut">
              <a:rPr lang="en-US" smtClean="0"/>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21361D-7BB9-4876-A634-994DC7D5585E}" type="slidenum">
              <a:rPr lang="en-US" smtClean="0"/>
              <a:t>‹#›</a:t>
            </a:fld>
            <a:endParaRPr lang="en-US"/>
          </a:p>
        </p:txBody>
      </p:sp>
    </p:spTree>
    <p:extLst>
      <p:ext uri="{BB962C8B-B14F-4D97-AF65-F5344CB8AC3E}">
        <p14:creationId xmlns:p14="http://schemas.microsoft.com/office/powerpoint/2010/main" val="140098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DE6434-CFDD-4E42-8803-5D7A2946D27B}"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1361D-7BB9-4876-A634-994DC7D5585E}" type="slidenum">
              <a:rPr lang="en-US" smtClean="0"/>
              <a:t>‹#›</a:t>
            </a:fld>
            <a:endParaRPr lang="en-US"/>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542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46DE6434-CFDD-4E42-8803-5D7A2946D27B}" type="datetimeFigureOut">
              <a:rPr lang="en-US" smtClean="0"/>
              <a:t>10/28/2024</a:t>
            </a:fld>
            <a:endParaRPr lang="en-US"/>
          </a:p>
        </p:txBody>
      </p:sp>
      <p:sp>
        <p:nvSpPr>
          <p:cNvPr id="6" name="Footer Placeholder 5"/>
          <p:cNvSpPr>
            <a:spLocks noGrp="1"/>
          </p:cNvSpPr>
          <p:nvPr>
            <p:ph type="ftr" sz="quarter" idx="11"/>
          </p:nvPr>
        </p:nvSpPr>
        <p:spPr>
          <a:xfrm>
            <a:off x="1534910" y="318640"/>
            <a:ext cx="5453475" cy="320931"/>
          </a:xfrm>
        </p:spPr>
        <p:txBody>
          <a:bodyPr/>
          <a:lstStyle/>
          <a:p>
            <a:endParaRPr lang="en-US"/>
          </a:p>
        </p:txBody>
      </p:sp>
      <p:sp>
        <p:nvSpPr>
          <p:cNvPr id="7" name="Slide Number Placeholder 6"/>
          <p:cNvSpPr>
            <a:spLocks noGrp="1"/>
          </p:cNvSpPr>
          <p:nvPr>
            <p:ph type="sldNum" sz="quarter" idx="12"/>
          </p:nvPr>
        </p:nvSpPr>
        <p:spPr/>
        <p:txBody>
          <a:bodyPr/>
          <a:lstStyle/>
          <a:p>
            <a:fld id="{A521361D-7BB9-4876-A634-994DC7D5585E}" type="slidenum">
              <a:rPr lang="en-US" smtClean="0"/>
              <a:t>‹#›</a:t>
            </a:fld>
            <a:endParaRPr lang="en-US"/>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0761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8624D31-43A5-475A-80CF-332C9F6DCF35}" type="datetimeFigureOut">
              <a:rPr lang="en-US" smtClean="0"/>
              <a:t>10/28/2024</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FAB73BC-B049-4115-A692-8D63A059BFB8}" type="slidenum">
              <a:rPr lang="en-US" smtClean="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54A2325-C671-7839-67C6-A32AC8885715}"/>
              </a:ext>
            </a:extLst>
          </p:cNvPr>
          <p:cNvSpPr/>
          <p:nvPr userDrawn="1"/>
        </p:nvSpPr>
        <p:spPr>
          <a:xfrm>
            <a:off x="0" y="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F87CAC59-8E90-E578-083E-6D4EA22F038C}"/>
              </a:ext>
            </a:extLst>
          </p:cNvPr>
          <p:cNvSpPr/>
          <p:nvPr userDrawn="1"/>
        </p:nvSpPr>
        <p:spPr>
          <a:xfrm>
            <a:off x="0" y="457018"/>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504C1D0F-7F49-1F89-8B95-694B1E4C29DB}"/>
              </a:ext>
            </a:extLst>
          </p:cNvPr>
          <p:cNvSpPr txBox="1"/>
          <p:nvPr userDrawn="1"/>
        </p:nvSpPr>
        <p:spPr>
          <a:xfrm>
            <a:off x="5285678" y="1"/>
            <a:ext cx="1613994" cy="137163"/>
          </a:xfrm>
          <a:prstGeom prst="rect">
            <a:avLst/>
          </a:prstGeom>
          <a:solidFill>
            <a:srgbClr val="7030A0"/>
          </a:solidFill>
        </p:spPr>
        <p:txBody>
          <a:bodyPr wrap="square" lIns="0" tIns="0" rIns="0" bIns="0" rtlCol="0" anchor="ctr">
            <a:noAutofit/>
          </a:bodyPr>
          <a:lstStyle/>
          <a:p>
            <a:pPr marL="0" indent="0" algn="ctr">
              <a:lnSpc>
                <a:spcPct val="95000"/>
              </a:lnSpc>
              <a:spcBef>
                <a:spcPts val="1000"/>
              </a:spcBef>
              <a:buSzPct val="100000"/>
              <a:buFont typeface="Arial"/>
              <a:buNone/>
            </a:pPr>
            <a:r>
              <a:rPr lang="en-US" sz="700" b="1" dirty="0">
                <a:solidFill>
                  <a:schemeClr val="bg1"/>
                </a:solidFill>
              </a:rPr>
              <a:t>CUI</a:t>
            </a:r>
          </a:p>
        </p:txBody>
      </p:sp>
      <p:sp>
        <p:nvSpPr>
          <p:cNvPr id="13" name="TextBox 12">
            <a:extLst>
              <a:ext uri="{FF2B5EF4-FFF2-40B4-BE49-F238E27FC236}">
                <a16:creationId xmlns:a16="http://schemas.microsoft.com/office/drawing/2014/main" id="{7C464863-2C07-58FB-F0E8-AA8FD6F7677F}"/>
              </a:ext>
            </a:extLst>
          </p:cNvPr>
          <p:cNvSpPr txBox="1"/>
          <p:nvPr userDrawn="1"/>
        </p:nvSpPr>
        <p:spPr>
          <a:xfrm>
            <a:off x="5292328" y="6711351"/>
            <a:ext cx="1607344" cy="148977"/>
          </a:xfrm>
          <a:prstGeom prst="rect">
            <a:avLst/>
          </a:prstGeom>
          <a:solidFill>
            <a:srgbClr val="7030A0"/>
          </a:solidFill>
        </p:spPr>
        <p:txBody>
          <a:bodyPr wrap="square" lIns="0" tIns="0" rIns="0" bIns="0" rtlCol="0" anchor="ctr">
            <a:noAutofit/>
          </a:bodyPr>
          <a:lstStyle/>
          <a:p>
            <a:pPr marL="0" indent="0" algn="ctr">
              <a:lnSpc>
                <a:spcPct val="95000"/>
              </a:lnSpc>
              <a:spcBef>
                <a:spcPts val="1000"/>
              </a:spcBef>
              <a:buSzPct val="100000"/>
              <a:buFont typeface="Arial"/>
              <a:buNone/>
            </a:pPr>
            <a:r>
              <a:rPr lang="en-US" sz="700" b="1">
                <a:solidFill>
                  <a:schemeClr val="bg1"/>
                </a:solidFill>
              </a:rPr>
              <a:t>CUI</a:t>
            </a:r>
          </a:p>
        </p:txBody>
      </p:sp>
      <p:sp>
        <p:nvSpPr>
          <p:cNvPr id="14" name="Title 1">
            <a:extLst>
              <a:ext uri="{FF2B5EF4-FFF2-40B4-BE49-F238E27FC236}">
                <a16:creationId xmlns:a16="http://schemas.microsoft.com/office/drawing/2014/main" id="{D4172DDE-BD11-5075-0390-CEFC948EF9B6}"/>
              </a:ext>
            </a:extLst>
          </p:cNvPr>
          <p:cNvSpPr txBox="1">
            <a:spLocks/>
          </p:cNvSpPr>
          <p:nvPr userDrawn="1"/>
        </p:nvSpPr>
        <p:spPr>
          <a:xfrm>
            <a:off x="1034214" y="523016"/>
            <a:ext cx="10058400" cy="552090"/>
          </a:xfrm>
          <a:prstGeom prst="rect">
            <a:avLst/>
          </a:prstGeom>
        </p:spPr>
        <p:txBody>
          <a:bodyPr>
            <a:normAutofit/>
          </a:bodyPr>
          <a:lstStyle>
            <a:lvl1pPr marL="0" algn="ctr" defTabSz="914400" rtl="0" eaLnBrk="1" latinLnBrk="0" hangingPunct="1">
              <a:lnSpc>
                <a:spcPct val="85000"/>
              </a:lnSpc>
              <a:spcBef>
                <a:spcPct val="0"/>
              </a:spcBef>
              <a:buNone/>
              <a:defRPr sz="3200" kern="1200" spc="-5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endParaRPr lang="en-US" dirty="0"/>
          </a:p>
        </p:txBody>
      </p:sp>
    </p:spTree>
    <p:extLst>
      <p:ext uri="{BB962C8B-B14F-4D97-AF65-F5344CB8AC3E}">
        <p14:creationId xmlns:p14="http://schemas.microsoft.com/office/powerpoint/2010/main" val="97620371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9EEE-2AB1-3C6C-8AA7-A34087B4B6EC}"/>
              </a:ext>
            </a:extLst>
          </p:cNvPr>
          <p:cNvSpPr>
            <a:spLocks noGrp="1"/>
          </p:cNvSpPr>
          <p:nvPr>
            <p:ph type="ctrTitle"/>
          </p:nvPr>
        </p:nvSpPr>
        <p:spPr>
          <a:xfrm>
            <a:off x="2151079" y="2749298"/>
            <a:ext cx="8637073" cy="2541431"/>
          </a:xfrm>
        </p:spPr>
        <p:txBody>
          <a:bodyPr>
            <a:noAutofit/>
          </a:bodyPr>
          <a:lstStyle/>
          <a:p>
            <a:r>
              <a:rPr lang="en-US" sz="6600" dirty="0">
                <a:latin typeface="Arial" panose="020B0604020202020204" pitchFamily="34" charset="0"/>
                <a:cs typeface="Arial" panose="020B0604020202020204" pitchFamily="34" charset="0"/>
              </a:rPr>
              <a:t>Financial Liability Investigations of Property Loss (FLIPL) Training</a:t>
            </a:r>
          </a:p>
        </p:txBody>
      </p:sp>
      <p:sp>
        <p:nvSpPr>
          <p:cNvPr id="8" name="Subtitle 7">
            <a:extLst>
              <a:ext uri="{FF2B5EF4-FFF2-40B4-BE49-F238E27FC236}">
                <a16:creationId xmlns:a16="http://schemas.microsoft.com/office/drawing/2014/main" id="{2457EFFA-D369-5CC4-F2CF-66898B10082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0679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FFB84-04C5-1791-CB89-324D95558231}"/>
              </a:ext>
            </a:extLst>
          </p:cNvPr>
          <p:cNvSpPr>
            <a:spLocks noGrp="1"/>
          </p:cNvSpPr>
          <p:nvPr>
            <p:ph idx="1"/>
          </p:nvPr>
        </p:nvSpPr>
        <p:spPr>
          <a:xfrm>
            <a:off x="1066800" y="1316554"/>
            <a:ext cx="10058400" cy="4552540"/>
          </a:xfrm>
        </p:spPr>
        <p:txBody>
          <a:bodyPr>
            <a:normAutofit/>
          </a:bodyPr>
          <a:lstStyle/>
          <a:p>
            <a:pPr marL="182880" indent="-182880">
              <a:lnSpc>
                <a:spcPct val="95000"/>
              </a:lnSpc>
              <a:spcBef>
                <a:spcPts val="1000"/>
              </a:spcBef>
              <a:buSzPct val="100000"/>
              <a:buFont typeface="Arial"/>
              <a:buChar char="▪"/>
            </a:pPr>
            <a:r>
              <a:rPr lang="en-US" sz="2000" dirty="0"/>
              <a:t>Must be:</a:t>
            </a:r>
          </a:p>
          <a:p>
            <a:pPr marL="475488" lvl="1">
              <a:lnSpc>
                <a:spcPct val="95000"/>
              </a:lnSpc>
              <a:spcBef>
                <a:spcPts val="1000"/>
              </a:spcBef>
              <a:buSzPct val="100000"/>
              <a:buFont typeface="Arial"/>
              <a:buChar char="▪"/>
            </a:pPr>
            <a:r>
              <a:rPr lang="en-US" dirty="0"/>
              <a:t>E-7/GS-7 or above.</a:t>
            </a:r>
          </a:p>
          <a:p>
            <a:pPr marL="475488" lvl="1">
              <a:lnSpc>
                <a:spcPct val="95000"/>
              </a:lnSpc>
              <a:spcBef>
                <a:spcPts val="1000"/>
              </a:spcBef>
              <a:buSzPct val="100000"/>
              <a:buFont typeface="Arial"/>
              <a:buChar char="▪"/>
            </a:pPr>
            <a:r>
              <a:rPr lang="en-US" dirty="0"/>
              <a:t>Senior to any individual subject to potential liability.</a:t>
            </a:r>
          </a:p>
          <a:p>
            <a:pPr marL="182880" indent="-182880">
              <a:lnSpc>
                <a:spcPct val="95000"/>
              </a:lnSpc>
              <a:spcBef>
                <a:spcPts val="1000"/>
              </a:spcBef>
              <a:buSzPct val="100000"/>
              <a:buFont typeface="Arial"/>
              <a:buChar char="▪"/>
            </a:pPr>
            <a:r>
              <a:rPr lang="en-US" sz="2000" dirty="0"/>
              <a:t>FLO is responsible for: </a:t>
            </a:r>
          </a:p>
          <a:p>
            <a:pPr marL="475488" lvl="1">
              <a:lnSpc>
                <a:spcPct val="95000"/>
              </a:lnSpc>
              <a:spcBef>
                <a:spcPts val="1000"/>
              </a:spcBef>
              <a:buSzPct val="100000"/>
              <a:buFont typeface="Arial"/>
              <a:buChar char="▪"/>
            </a:pPr>
            <a:r>
              <a:rPr lang="en-US" dirty="0"/>
              <a:t>investigating the loss;</a:t>
            </a:r>
          </a:p>
          <a:p>
            <a:pPr marL="475488" lvl="1">
              <a:lnSpc>
                <a:spcPct val="95000"/>
              </a:lnSpc>
              <a:spcBef>
                <a:spcPts val="1000"/>
              </a:spcBef>
              <a:buSzPct val="100000"/>
              <a:buFont typeface="Arial"/>
              <a:buChar char="▪"/>
            </a:pPr>
            <a:r>
              <a:rPr lang="en-US" dirty="0"/>
              <a:t>determining the cause/value of the loss;</a:t>
            </a:r>
          </a:p>
          <a:p>
            <a:pPr marL="475488" lvl="1">
              <a:lnSpc>
                <a:spcPct val="95000"/>
              </a:lnSpc>
              <a:spcBef>
                <a:spcPts val="1000"/>
              </a:spcBef>
              <a:buSzPct val="100000"/>
              <a:buFont typeface="Arial"/>
              <a:buChar char="▪"/>
            </a:pPr>
            <a:r>
              <a:rPr lang="en-US" dirty="0"/>
              <a:t>determining if assessment of financial liability is warranted;</a:t>
            </a:r>
          </a:p>
          <a:p>
            <a:pPr marL="475488" lvl="1">
              <a:lnSpc>
                <a:spcPct val="95000"/>
              </a:lnSpc>
              <a:spcBef>
                <a:spcPts val="1000"/>
              </a:spcBef>
              <a:buSzPct val="100000"/>
              <a:buFont typeface="Arial"/>
              <a:buChar char="▪"/>
            </a:pPr>
            <a:r>
              <a:rPr lang="en-US" dirty="0"/>
              <a:t>determining the amount of financial liability that should be assessed and upon whom; </a:t>
            </a:r>
          </a:p>
          <a:p>
            <a:pPr marL="475488" lvl="1">
              <a:lnSpc>
                <a:spcPct val="95000"/>
              </a:lnSpc>
              <a:spcBef>
                <a:spcPts val="1000"/>
              </a:spcBef>
              <a:buSzPct val="100000"/>
              <a:buFont typeface="Arial"/>
              <a:buChar char="▪"/>
            </a:pPr>
            <a:r>
              <a:rPr lang="en-US" dirty="0"/>
              <a:t>completing findings and recommendations establishing the above; </a:t>
            </a:r>
          </a:p>
          <a:p>
            <a:pPr marL="475488" lvl="1">
              <a:lnSpc>
                <a:spcPct val="95000"/>
              </a:lnSpc>
              <a:spcBef>
                <a:spcPts val="1000"/>
              </a:spcBef>
              <a:buSzPct val="100000"/>
              <a:buFont typeface="Arial"/>
              <a:buChar char="▪"/>
            </a:pPr>
            <a:r>
              <a:rPr lang="en-US" dirty="0"/>
              <a:t>notifying those found liable and reviewing rebuttal matters;</a:t>
            </a:r>
          </a:p>
          <a:p>
            <a:pPr marL="475488" lvl="1">
              <a:lnSpc>
                <a:spcPct val="95000"/>
              </a:lnSpc>
              <a:spcBef>
                <a:spcPts val="1000"/>
              </a:spcBef>
              <a:buSzPct val="100000"/>
              <a:buFont typeface="Arial"/>
              <a:buChar char="▪"/>
            </a:pPr>
            <a:r>
              <a:rPr lang="en-US" dirty="0"/>
              <a:t>providing finalized recommendations to the appointing authority.</a:t>
            </a:r>
          </a:p>
          <a:p>
            <a:endParaRPr lang="en-US" dirty="0"/>
          </a:p>
        </p:txBody>
      </p:sp>
      <p:sp>
        <p:nvSpPr>
          <p:cNvPr id="3" name="Text Placeholder 2">
            <a:extLst>
              <a:ext uri="{FF2B5EF4-FFF2-40B4-BE49-F238E27FC236}">
                <a16:creationId xmlns:a16="http://schemas.microsoft.com/office/drawing/2014/main" id="{3D9EBCC8-29CF-D96C-68C0-AEE422AE12A3}"/>
              </a:ext>
            </a:extLst>
          </p:cNvPr>
          <p:cNvSpPr>
            <a:spLocks noGrp="1"/>
          </p:cNvSpPr>
          <p:nvPr>
            <p:ph type="body" sz="quarter" idx="13"/>
          </p:nvPr>
        </p:nvSpPr>
        <p:spPr/>
        <p:txBody>
          <a:bodyPr>
            <a:normAutofit fontScale="70000" lnSpcReduction="20000"/>
          </a:bodyPr>
          <a:lstStyle/>
          <a:p>
            <a:r>
              <a:rPr lang="en-US" dirty="0"/>
              <a:t>Step 2 – FLO Requirements</a:t>
            </a:r>
          </a:p>
        </p:txBody>
      </p:sp>
      <p:pic>
        <p:nvPicPr>
          <p:cNvPr id="4" name="Picture 4" descr="USAr">
            <a:extLst>
              <a:ext uri="{FF2B5EF4-FFF2-40B4-BE49-F238E27FC236}">
                <a16:creationId xmlns:a16="http://schemas.microsoft.com/office/drawing/2014/main" id="{44745037-1BFA-68F7-7EFC-57308198CB8F}"/>
              </a:ext>
            </a:extLst>
          </p:cNvPr>
          <p:cNvPicPr>
            <a:picLocks noChangeAspect="1" noChangeArrowheads="1"/>
          </p:cNvPicPr>
          <p:nvPr/>
        </p:nvPicPr>
        <p:blipFill>
          <a:blip r:embed="rId2" cstate="print"/>
          <a:srcRect/>
          <a:stretch>
            <a:fillRect/>
          </a:stretch>
        </p:blipFill>
        <p:spPr bwMode="auto">
          <a:xfrm>
            <a:off x="8635587" y="1316554"/>
            <a:ext cx="1616580" cy="2763687"/>
          </a:xfrm>
          <a:prstGeom prst="rect">
            <a:avLst/>
          </a:prstGeom>
          <a:noFill/>
        </p:spPr>
      </p:pic>
    </p:spTree>
    <p:extLst>
      <p:ext uri="{BB962C8B-B14F-4D97-AF65-F5344CB8AC3E}">
        <p14:creationId xmlns:p14="http://schemas.microsoft.com/office/powerpoint/2010/main" val="1157395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FFB84-04C5-1791-CB89-324D95558231}"/>
              </a:ext>
            </a:extLst>
          </p:cNvPr>
          <p:cNvSpPr>
            <a:spLocks noGrp="1"/>
          </p:cNvSpPr>
          <p:nvPr>
            <p:ph idx="1"/>
          </p:nvPr>
        </p:nvSpPr>
        <p:spPr>
          <a:xfrm>
            <a:off x="1097280" y="1316554"/>
            <a:ext cx="4998720" cy="4552540"/>
          </a:xfrm>
        </p:spPr>
        <p:txBody>
          <a:bodyPr/>
          <a:lstStyle/>
          <a:p>
            <a:pPr marL="182880" indent="-182880">
              <a:lnSpc>
                <a:spcPct val="95000"/>
              </a:lnSpc>
              <a:spcBef>
                <a:spcPts val="1000"/>
              </a:spcBef>
              <a:buSzPct val="100000"/>
              <a:buFont typeface="Arial"/>
              <a:buChar char="▪"/>
            </a:pPr>
            <a:r>
              <a:rPr lang="en-US" b="1" dirty="0"/>
              <a:t>Individuals may be held financially liable for loss/damage if they were negligent/committed willful misconduct and their negligence/willful misconduct was the proximate cause of that loss/damage.</a:t>
            </a:r>
            <a:r>
              <a:rPr lang="en-US" dirty="0"/>
              <a:t> AR 735-5, 6-7.</a:t>
            </a:r>
            <a:endParaRPr lang="en-US" sz="2000" b="1" dirty="0"/>
          </a:p>
          <a:p>
            <a:pPr marL="182880" indent="-182880">
              <a:lnSpc>
                <a:spcPct val="95000"/>
              </a:lnSpc>
              <a:spcBef>
                <a:spcPts val="1000"/>
              </a:spcBef>
              <a:buSzPct val="100000"/>
              <a:buFont typeface="Arial"/>
              <a:buChar char="▪"/>
            </a:pPr>
            <a:r>
              <a:rPr lang="en-US" sz="2000" dirty="0"/>
              <a:t>To make this determination, the FLO must understand the concepts of: (1) responsibility; (2) culpability; (3) proximate cause; (4) loss.</a:t>
            </a:r>
          </a:p>
          <a:p>
            <a:pPr marL="182880" indent="-182880">
              <a:lnSpc>
                <a:spcPct val="95000"/>
              </a:lnSpc>
              <a:spcBef>
                <a:spcPts val="1000"/>
              </a:spcBef>
              <a:buSzPct val="100000"/>
              <a:buFont typeface="Arial"/>
              <a:buChar char="▪"/>
            </a:pPr>
            <a:r>
              <a:rPr lang="en-US" sz="2000" dirty="0"/>
              <a:t>“</a:t>
            </a:r>
            <a:r>
              <a:rPr lang="en-US" dirty="0"/>
              <a:t>Preponderance of the evidence” standard (“more likely than not”).</a:t>
            </a:r>
            <a:endParaRPr lang="en-US" sz="2000" dirty="0"/>
          </a:p>
        </p:txBody>
      </p:sp>
      <p:sp>
        <p:nvSpPr>
          <p:cNvPr id="3" name="Text Placeholder 2">
            <a:extLst>
              <a:ext uri="{FF2B5EF4-FFF2-40B4-BE49-F238E27FC236}">
                <a16:creationId xmlns:a16="http://schemas.microsoft.com/office/drawing/2014/main" id="{3D9EBCC8-29CF-D96C-68C0-AEE422AE12A3}"/>
              </a:ext>
            </a:extLst>
          </p:cNvPr>
          <p:cNvSpPr>
            <a:spLocks noGrp="1"/>
          </p:cNvSpPr>
          <p:nvPr>
            <p:ph type="body" sz="quarter" idx="13"/>
          </p:nvPr>
        </p:nvSpPr>
        <p:spPr/>
        <p:txBody>
          <a:bodyPr>
            <a:normAutofit fontScale="70000" lnSpcReduction="20000"/>
          </a:bodyPr>
          <a:lstStyle/>
          <a:p>
            <a:r>
              <a:rPr lang="en-US" dirty="0"/>
              <a:t>FLIPL Investigation - Basics</a:t>
            </a:r>
          </a:p>
        </p:txBody>
      </p:sp>
      <p:grpSp>
        <p:nvGrpSpPr>
          <p:cNvPr id="4" name="Group 3">
            <a:extLst>
              <a:ext uri="{FF2B5EF4-FFF2-40B4-BE49-F238E27FC236}">
                <a16:creationId xmlns:a16="http://schemas.microsoft.com/office/drawing/2014/main" id="{A163A7B3-7B5D-6C45-1CEE-A22360D946AD}"/>
              </a:ext>
            </a:extLst>
          </p:cNvPr>
          <p:cNvGrpSpPr/>
          <p:nvPr/>
        </p:nvGrpSpPr>
        <p:grpSpPr>
          <a:xfrm>
            <a:off x="6214957" y="1506582"/>
            <a:ext cx="5301272" cy="3857897"/>
            <a:chOff x="901228" y="3673534"/>
            <a:chExt cx="4730051" cy="3442202"/>
          </a:xfrm>
        </p:grpSpPr>
        <p:pic>
          <p:nvPicPr>
            <p:cNvPr id="5" name="Picture 4">
              <a:extLst>
                <a:ext uri="{FF2B5EF4-FFF2-40B4-BE49-F238E27FC236}">
                  <a16:creationId xmlns:a16="http://schemas.microsoft.com/office/drawing/2014/main" id="{39F32652-579C-087A-B3B3-DAC0346813D5}"/>
                </a:ext>
              </a:extLst>
            </p:cNvPr>
            <p:cNvPicPr>
              <a:picLocks noChangeAspect="1" noChangeArrowheads="1"/>
            </p:cNvPicPr>
            <p:nvPr/>
          </p:nvPicPr>
          <p:blipFill>
            <a:blip r:embed="rId2" cstate="print"/>
            <a:srcRect/>
            <a:stretch>
              <a:fillRect/>
            </a:stretch>
          </p:blipFill>
          <p:spPr bwMode="auto">
            <a:xfrm>
              <a:off x="901228" y="3673534"/>
              <a:ext cx="4730051" cy="3442202"/>
            </a:xfrm>
            <a:prstGeom prst="rect">
              <a:avLst/>
            </a:prstGeom>
            <a:noFill/>
          </p:spPr>
        </p:pic>
        <p:sp>
          <p:nvSpPr>
            <p:cNvPr id="6" name="TextBox 5">
              <a:extLst>
                <a:ext uri="{FF2B5EF4-FFF2-40B4-BE49-F238E27FC236}">
                  <a16:creationId xmlns:a16="http://schemas.microsoft.com/office/drawing/2014/main" id="{DB2C9037-5DE1-159C-42E1-54702DE142A2}"/>
                </a:ext>
              </a:extLst>
            </p:cNvPr>
            <p:cNvSpPr txBox="1"/>
            <p:nvPr/>
          </p:nvSpPr>
          <p:spPr>
            <a:xfrm>
              <a:off x="3659055" y="4213338"/>
              <a:ext cx="168668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entury Gothic" panose="020B0502020202020204"/>
                  <a:ea typeface="+mn-ea"/>
                  <a:cs typeface="+mn-cs"/>
                </a:rPr>
                <a:t>Responsibility</a:t>
              </a:r>
            </a:p>
          </p:txBody>
        </p:sp>
        <p:sp>
          <p:nvSpPr>
            <p:cNvPr id="7" name="TextBox 6">
              <a:extLst>
                <a:ext uri="{FF2B5EF4-FFF2-40B4-BE49-F238E27FC236}">
                  <a16:creationId xmlns:a16="http://schemas.microsoft.com/office/drawing/2014/main" id="{8B157AC2-7ADF-2043-BB9A-DCE173ECEE2E}"/>
                </a:ext>
              </a:extLst>
            </p:cNvPr>
            <p:cNvSpPr txBox="1"/>
            <p:nvPr/>
          </p:nvSpPr>
          <p:spPr>
            <a:xfrm>
              <a:off x="1386119" y="4213338"/>
              <a:ext cx="138718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entury Gothic" panose="020B0502020202020204"/>
                  <a:ea typeface="+mn-ea"/>
                  <a:cs typeface="+mn-cs"/>
                </a:rPr>
                <a:t>Loss</a:t>
              </a:r>
            </a:p>
          </p:txBody>
        </p:sp>
        <p:sp>
          <p:nvSpPr>
            <p:cNvPr id="8" name="TextBox 7">
              <a:extLst>
                <a:ext uri="{FF2B5EF4-FFF2-40B4-BE49-F238E27FC236}">
                  <a16:creationId xmlns:a16="http://schemas.microsoft.com/office/drawing/2014/main" id="{300B3DC5-FB66-BA85-9667-2B93FBD9A60E}"/>
                </a:ext>
              </a:extLst>
            </p:cNvPr>
            <p:cNvSpPr txBox="1"/>
            <p:nvPr/>
          </p:nvSpPr>
          <p:spPr>
            <a:xfrm>
              <a:off x="1497485" y="6168363"/>
              <a:ext cx="155197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entury Gothic" panose="020B0502020202020204"/>
                  <a:ea typeface="+mn-ea"/>
                  <a:cs typeface="+mn-cs"/>
                </a:rPr>
                <a:t>Culpability</a:t>
              </a:r>
            </a:p>
          </p:txBody>
        </p:sp>
        <p:sp>
          <p:nvSpPr>
            <p:cNvPr id="9" name="TextBox 8">
              <a:extLst>
                <a:ext uri="{FF2B5EF4-FFF2-40B4-BE49-F238E27FC236}">
                  <a16:creationId xmlns:a16="http://schemas.microsoft.com/office/drawing/2014/main" id="{D176D467-9F15-EA0E-4A6F-67E07AB2E0FD}"/>
                </a:ext>
              </a:extLst>
            </p:cNvPr>
            <p:cNvSpPr txBox="1"/>
            <p:nvPr/>
          </p:nvSpPr>
          <p:spPr>
            <a:xfrm>
              <a:off x="3833304" y="5940857"/>
              <a:ext cx="133818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entury Gothic" panose="020B0502020202020204"/>
                  <a:ea typeface="+mn-ea"/>
                  <a:cs typeface="+mn-cs"/>
                </a:rPr>
                <a:t>Proximate Cause</a:t>
              </a:r>
            </a:p>
          </p:txBody>
        </p:sp>
      </p:grpSp>
    </p:spTree>
    <p:extLst>
      <p:ext uri="{BB962C8B-B14F-4D97-AF65-F5344CB8AC3E}">
        <p14:creationId xmlns:p14="http://schemas.microsoft.com/office/powerpoint/2010/main" val="2116641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FFB84-04C5-1791-CB89-324D95558231}"/>
              </a:ext>
            </a:extLst>
          </p:cNvPr>
          <p:cNvSpPr>
            <a:spLocks noGrp="1"/>
          </p:cNvSpPr>
          <p:nvPr>
            <p:ph idx="1"/>
          </p:nvPr>
        </p:nvSpPr>
        <p:spPr>
          <a:xfrm>
            <a:off x="1097280" y="1316554"/>
            <a:ext cx="4998720" cy="4552540"/>
          </a:xfrm>
        </p:spPr>
        <p:txBody>
          <a:bodyPr>
            <a:normAutofit fontScale="85000" lnSpcReduction="10000"/>
          </a:bodyPr>
          <a:lstStyle/>
          <a:p>
            <a:pPr>
              <a:buFont typeface="Wingdings" panose="05000000000000000000" pitchFamily="2" charset="2"/>
              <a:buChar char="§"/>
            </a:pPr>
            <a:r>
              <a:rPr lang="en-US" sz="1800" dirty="0"/>
              <a:t> Obligation of an individual to ensure Government property is properly used/cared for.</a:t>
            </a:r>
          </a:p>
          <a:p>
            <a:pPr>
              <a:buFont typeface="Wingdings" panose="05000000000000000000" pitchFamily="2" charset="2"/>
              <a:buChar char="§"/>
            </a:pPr>
            <a:r>
              <a:rPr lang="en-US" sz="1800" dirty="0"/>
              <a:t> Five types</a:t>
            </a:r>
          </a:p>
          <a:p>
            <a:pPr lvl="1">
              <a:buFont typeface="Wingdings" panose="05000000000000000000" pitchFamily="2" charset="2"/>
              <a:buChar char="§"/>
            </a:pPr>
            <a:r>
              <a:rPr lang="en-US" sz="1600" dirty="0"/>
              <a:t>Command responsibility – commander’s inherent, position-based responsibility</a:t>
            </a:r>
          </a:p>
          <a:p>
            <a:pPr lvl="1">
              <a:buFont typeface="Wingdings" panose="05000000000000000000" pitchFamily="2" charset="2"/>
              <a:buChar char="§"/>
            </a:pPr>
            <a:r>
              <a:rPr lang="en-US" sz="1600" dirty="0"/>
              <a:t>Supervisory responsibility – supervisor’s inherent, position-based responsibility; </a:t>
            </a:r>
            <a:r>
              <a:rPr lang="en-US" sz="1600" i="1" dirty="0"/>
              <a:t>not</a:t>
            </a:r>
            <a:r>
              <a:rPr lang="en-US" sz="1600" dirty="0"/>
              <a:t> dependent on signed hand receipts</a:t>
            </a:r>
          </a:p>
          <a:p>
            <a:pPr lvl="1">
              <a:buFont typeface="Wingdings" panose="05000000000000000000" pitchFamily="2" charset="2"/>
              <a:buChar char="§"/>
            </a:pPr>
            <a:r>
              <a:rPr lang="en-US" sz="1600" dirty="0"/>
              <a:t>Direct responsibility – individual’s responsibility to property for which they are formally receipted</a:t>
            </a:r>
          </a:p>
          <a:p>
            <a:pPr lvl="1">
              <a:buFont typeface="Wingdings" panose="05000000000000000000" pitchFamily="2" charset="2"/>
              <a:buChar char="§"/>
            </a:pPr>
            <a:r>
              <a:rPr lang="en-US" sz="1600" dirty="0"/>
              <a:t>Custodial responsibility – position-based responsibility for property in storage, awaiting issue, etc.</a:t>
            </a:r>
          </a:p>
          <a:p>
            <a:pPr lvl="1">
              <a:buFont typeface="Wingdings" panose="05000000000000000000" pitchFamily="2" charset="2"/>
              <a:buChar char="§"/>
            </a:pPr>
            <a:r>
              <a:rPr lang="en-US" sz="1600" dirty="0"/>
              <a:t>Personal responsibility – responsibility based-upon physical possession, with or without receipt</a:t>
            </a:r>
          </a:p>
          <a:p>
            <a:pPr>
              <a:buFont typeface="Wingdings" panose="05000000000000000000" pitchFamily="2" charset="2"/>
              <a:buChar char="§"/>
            </a:pPr>
            <a:endParaRPr lang="en-US" sz="1800" dirty="0"/>
          </a:p>
        </p:txBody>
      </p:sp>
      <p:sp>
        <p:nvSpPr>
          <p:cNvPr id="3" name="Text Placeholder 2">
            <a:extLst>
              <a:ext uri="{FF2B5EF4-FFF2-40B4-BE49-F238E27FC236}">
                <a16:creationId xmlns:a16="http://schemas.microsoft.com/office/drawing/2014/main" id="{3D9EBCC8-29CF-D96C-68C0-AEE422AE12A3}"/>
              </a:ext>
            </a:extLst>
          </p:cNvPr>
          <p:cNvSpPr>
            <a:spLocks noGrp="1"/>
          </p:cNvSpPr>
          <p:nvPr>
            <p:ph type="body" sz="quarter" idx="13"/>
          </p:nvPr>
        </p:nvSpPr>
        <p:spPr/>
        <p:txBody>
          <a:bodyPr>
            <a:normAutofit fontScale="70000" lnSpcReduction="20000"/>
          </a:bodyPr>
          <a:lstStyle/>
          <a:p>
            <a:r>
              <a:rPr lang="en-US" dirty="0"/>
              <a:t>FLIPL Investigation - Responsibility</a:t>
            </a:r>
          </a:p>
        </p:txBody>
      </p:sp>
      <p:pic>
        <p:nvPicPr>
          <p:cNvPr id="7" name="Picture 6" descr="A group of people in military uniforms holding a flag&#10;&#10;Description automatically generated with medium confidence">
            <a:extLst>
              <a:ext uri="{FF2B5EF4-FFF2-40B4-BE49-F238E27FC236}">
                <a16:creationId xmlns:a16="http://schemas.microsoft.com/office/drawing/2014/main" id="{ED551AB3-0B6D-82BB-CDFF-9CA9B253CB9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08572" y="1146473"/>
            <a:ext cx="1752960" cy="1568032"/>
          </a:xfrm>
          <a:prstGeom prst="rect">
            <a:avLst/>
          </a:prstGeom>
          <a:ln w="15875">
            <a:solidFill>
              <a:srgbClr val="594F3A"/>
            </a:solidFill>
          </a:ln>
        </p:spPr>
      </p:pic>
      <p:pic>
        <p:nvPicPr>
          <p:cNvPr id="9" name="Picture 8" descr="A picture containing text, person, indoor, military uniform&#10;&#10;Description automatically generated">
            <a:extLst>
              <a:ext uri="{FF2B5EF4-FFF2-40B4-BE49-F238E27FC236}">
                <a16:creationId xmlns:a16="http://schemas.microsoft.com/office/drawing/2014/main" id="{4401692F-133E-CD56-EFB6-E90000B772CE}"/>
              </a:ext>
            </a:extLst>
          </p:cNvPr>
          <p:cNvPicPr>
            <a:picLocks noChangeAspect="1"/>
          </p:cNvPicPr>
          <p:nvPr/>
        </p:nvPicPr>
        <p:blipFill rotWithShape="1">
          <a:blip r:embed="rId3">
            <a:extLst>
              <a:ext uri="{28A0092B-C50C-407E-A947-70E740481C1C}">
                <a14:useLocalDpi xmlns:a14="http://schemas.microsoft.com/office/drawing/2010/main" val="0"/>
              </a:ext>
            </a:extLst>
          </a:blip>
          <a:srcRect r="5237"/>
          <a:stretch/>
        </p:blipFill>
        <p:spPr>
          <a:xfrm>
            <a:off x="9178396" y="1838832"/>
            <a:ext cx="2073216" cy="1568032"/>
          </a:xfrm>
          <a:prstGeom prst="rect">
            <a:avLst/>
          </a:prstGeom>
          <a:ln w="15875">
            <a:solidFill>
              <a:srgbClr val="594F3A"/>
            </a:solidFill>
          </a:ln>
        </p:spPr>
      </p:pic>
      <p:pic>
        <p:nvPicPr>
          <p:cNvPr id="11" name="Picture 10" descr="A picture containing text, person, indoor, military uniform&#10;&#10;Description automatically generated">
            <a:extLst>
              <a:ext uri="{FF2B5EF4-FFF2-40B4-BE49-F238E27FC236}">
                <a16:creationId xmlns:a16="http://schemas.microsoft.com/office/drawing/2014/main" id="{969380DA-C65B-94AB-5E9B-5238577662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9192" y="2793235"/>
            <a:ext cx="1755806" cy="1745792"/>
          </a:xfrm>
          <a:prstGeom prst="rect">
            <a:avLst/>
          </a:prstGeom>
          <a:ln w="15875">
            <a:solidFill>
              <a:srgbClr val="594F3A"/>
            </a:solidFill>
          </a:ln>
        </p:spPr>
      </p:pic>
      <p:pic>
        <p:nvPicPr>
          <p:cNvPr id="13" name="Picture 12" descr="A picture containing text&#10;&#10;Description automatically generated">
            <a:extLst>
              <a:ext uri="{FF2B5EF4-FFF2-40B4-BE49-F238E27FC236}">
                <a16:creationId xmlns:a16="http://schemas.microsoft.com/office/drawing/2014/main" id="{54F2D9F2-369A-A3EE-4BC9-73B2760FE5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8396" y="3692096"/>
            <a:ext cx="2073216" cy="1693862"/>
          </a:xfrm>
          <a:prstGeom prst="rect">
            <a:avLst/>
          </a:prstGeom>
          <a:ln w="15875">
            <a:solidFill>
              <a:srgbClr val="594F3A"/>
            </a:solidFill>
          </a:ln>
        </p:spPr>
      </p:pic>
      <p:pic>
        <p:nvPicPr>
          <p:cNvPr id="15" name="Picture 14" descr="A picture containing outdoor, person&#10;&#10;Description automatically generated">
            <a:extLst>
              <a:ext uri="{FF2B5EF4-FFF2-40B4-BE49-F238E27FC236}">
                <a16:creationId xmlns:a16="http://schemas.microsoft.com/office/drawing/2014/main" id="{6FEA244B-B06B-9B98-35AC-87E1901B51F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701383" y="4606565"/>
            <a:ext cx="1748290" cy="1671803"/>
          </a:xfrm>
          <a:prstGeom prst="rect">
            <a:avLst/>
          </a:prstGeom>
          <a:ln w="15875">
            <a:solidFill>
              <a:srgbClr val="594F3A"/>
            </a:solidFill>
          </a:ln>
        </p:spPr>
      </p:pic>
      <p:sp>
        <p:nvSpPr>
          <p:cNvPr id="16" name="TextBox 15">
            <a:extLst>
              <a:ext uri="{FF2B5EF4-FFF2-40B4-BE49-F238E27FC236}">
                <a16:creationId xmlns:a16="http://schemas.microsoft.com/office/drawing/2014/main" id="{23AECA17-C709-E89B-C79C-018141199AFC}"/>
              </a:ext>
            </a:extLst>
          </p:cNvPr>
          <p:cNvSpPr txBox="1"/>
          <p:nvPr/>
        </p:nvSpPr>
        <p:spPr>
          <a:xfrm>
            <a:off x="11130027" y="1829307"/>
            <a:ext cx="243170" cy="1590168"/>
          </a:xfrm>
          <a:prstGeom prst="rect">
            <a:avLst/>
          </a:prstGeom>
          <a:ln w="15875">
            <a:solidFill>
              <a:srgbClr val="594F3A"/>
            </a:solidFill>
          </a:ln>
        </p:spPr>
        <p:style>
          <a:lnRef idx="2">
            <a:schemeClr val="accent1">
              <a:shade val="15000"/>
            </a:schemeClr>
          </a:lnRef>
          <a:fillRef idx="1">
            <a:schemeClr val="accent1"/>
          </a:fillRef>
          <a:effectRef idx="0">
            <a:schemeClr val="accent1"/>
          </a:effectRef>
          <a:fontRef idx="minor">
            <a:schemeClr val="lt1"/>
          </a:fontRef>
        </p:style>
        <p:txBody>
          <a:bodyPr vert="vert" wrap="square" rtlCol="0" anchor="ctr">
            <a:noAutofit/>
          </a:bodyPr>
          <a:lstStyle/>
          <a:p>
            <a:pPr algn="ctr"/>
            <a:r>
              <a:rPr lang="en-US" sz="1200" b="1" dirty="0">
                <a:solidFill>
                  <a:schemeClr val="bg1"/>
                </a:solidFill>
                <a:latin typeface="Arial" panose="020B0604020202020204" pitchFamily="34" charset="0"/>
                <a:cs typeface="Arial" panose="020B0604020202020204" pitchFamily="34" charset="0"/>
              </a:rPr>
              <a:t>Supervisory</a:t>
            </a:r>
          </a:p>
        </p:txBody>
      </p:sp>
      <p:sp>
        <p:nvSpPr>
          <p:cNvPr id="19" name="TextBox 18">
            <a:extLst>
              <a:ext uri="{FF2B5EF4-FFF2-40B4-BE49-F238E27FC236}">
                <a16:creationId xmlns:a16="http://schemas.microsoft.com/office/drawing/2014/main" id="{68F49B11-66DB-7127-EFCC-E09B6B66AD82}"/>
              </a:ext>
            </a:extLst>
          </p:cNvPr>
          <p:cNvSpPr txBox="1"/>
          <p:nvPr/>
        </p:nvSpPr>
        <p:spPr>
          <a:xfrm>
            <a:off x="11134854" y="3682570"/>
            <a:ext cx="243170" cy="1709928"/>
          </a:xfrm>
          <a:prstGeom prst="rect">
            <a:avLst/>
          </a:prstGeom>
          <a:ln w="15875">
            <a:solidFill>
              <a:srgbClr val="594F3A"/>
            </a:solidFill>
          </a:ln>
        </p:spPr>
        <p:style>
          <a:lnRef idx="2">
            <a:schemeClr val="accent1">
              <a:shade val="15000"/>
            </a:schemeClr>
          </a:lnRef>
          <a:fillRef idx="1">
            <a:schemeClr val="accent1"/>
          </a:fillRef>
          <a:effectRef idx="0">
            <a:schemeClr val="accent1"/>
          </a:effectRef>
          <a:fontRef idx="minor">
            <a:schemeClr val="lt1"/>
          </a:fontRef>
        </p:style>
        <p:txBody>
          <a:bodyPr vert="vert" wrap="square" rtlCol="0" anchor="ctr">
            <a:noAutofit/>
          </a:bodyPr>
          <a:lstStyle/>
          <a:p>
            <a:pPr algn="ctr"/>
            <a:r>
              <a:rPr lang="en-US" sz="1200" b="1" dirty="0">
                <a:latin typeface="Arial" panose="020B0604020202020204" pitchFamily="34" charset="0"/>
                <a:cs typeface="Arial" panose="020B0604020202020204" pitchFamily="34" charset="0"/>
              </a:rPr>
              <a:t>Custodial</a:t>
            </a:r>
          </a:p>
        </p:txBody>
      </p:sp>
      <p:sp>
        <p:nvSpPr>
          <p:cNvPr id="20" name="TextBox 19">
            <a:extLst>
              <a:ext uri="{FF2B5EF4-FFF2-40B4-BE49-F238E27FC236}">
                <a16:creationId xmlns:a16="http://schemas.microsoft.com/office/drawing/2014/main" id="{31BA6D8E-A9BC-EFB0-986B-C907229575F0}"/>
              </a:ext>
            </a:extLst>
          </p:cNvPr>
          <p:cNvSpPr txBox="1"/>
          <p:nvPr/>
        </p:nvSpPr>
        <p:spPr>
          <a:xfrm>
            <a:off x="8454706" y="1136948"/>
            <a:ext cx="243170" cy="1581912"/>
          </a:xfrm>
          <a:prstGeom prst="rect">
            <a:avLst/>
          </a:prstGeom>
          <a:ln w="15875">
            <a:solidFill>
              <a:srgbClr val="594F3A"/>
            </a:solidFill>
          </a:ln>
        </p:spPr>
        <p:style>
          <a:lnRef idx="2">
            <a:schemeClr val="accent1">
              <a:shade val="15000"/>
            </a:schemeClr>
          </a:lnRef>
          <a:fillRef idx="1">
            <a:schemeClr val="accent1"/>
          </a:fillRef>
          <a:effectRef idx="0">
            <a:schemeClr val="accent1"/>
          </a:effectRef>
          <a:fontRef idx="minor">
            <a:schemeClr val="lt1"/>
          </a:fontRef>
        </p:style>
        <p:txBody>
          <a:bodyPr vert="vert" wrap="square" rtlCol="0" anchor="ctr">
            <a:noAutofit/>
          </a:bodyPr>
          <a:lstStyle/>
          <a:p>
            <a:pPr algn="ctr"/>
            <a:r>
              <a:rPr lang="en-US" sz="1200" b="1" dirty="0">
                <a:solidFill>
                  <a:schemeClr val="bg1"/>
                </a:solidFill>
                <a:latin typeface="Arial" panose="020B0604020202020204" pitchFamily="34" charset="0"/>
                <a:cs typeface="Arial" panose="020B0604020202020204" pitchFamily="34" charset="0"/>
              </a:rPr>
              <a:t>Command</a:t>
            </a:r>
          </a:p>
        </p:txBody>
      </p:sp>
      <p:sp>
        <p:nvSpPr>
          <p:cNvPr id="21" name="TextBox 20">
            <a:extLst>
              <a:ext uri="{FF2B5EF4-FFF2-40B4-BE49-F238E27FC236}">
                <a16:creationId xmlns:a16="http://schemas.microsoft.com/office/drawing/2014/main" id="{C3D9EC8F-0B43-0821-8413-0560CD6311C9}"/>
              </a:ext>
            </a:extLst>
          </p:cNvPr>
          <p:cNvSpPr txBox="1"/>
          <p:nvPr/>
        </p:nvSpPr>
        <p:spPr>
          <a:xfrm>
            <a:off x="8449673" y="2782043"/>
            <a:ext cx="243170" cy="1766509"/>
          </a:xfrm>
          <a:prstGeom prst="rect">
            <a:avLst/>
          </a:prstGeom>
          <a:ln w="15875">
            <a:solidFill>
              <a:srgbClr val="594F3A"/>
            </a:solidFill>
          </a:ln>
        </p:spPr>
        <p:style>
          <a:lnRef idx="2">
            <a:schemeClr val="accent1">
              <a:shade val="15000"/>
            </a:schemeClr>
          </a:lnRef>
          <a:fillRef idx="1">
            <a:schemeClr val="accent1"/>
          </a:fillRef>
          <a:effectRef idx="0">
            <a:schemeClr val="accent1"/>
          </a:effectRef>
          <a:fontRef idx="minor">
            <a:schemeClr val="lt1"/>
          </a:fontRef>
        </p:style>
        <p:txBody>
          <a:bodyPr vert="vert" wrap="square" rtlCol="0" anchor="ctr">
            <a:noAutofit/>
          </a:bodyPr>
          <a:lstStyle/>
          <a:p>
            <a:pPr algn="ctr"/>
            <a:r>
              <a:rPr lang="en-US" sz="1200" b="1" dirty="0">
                <a:solidFill>
                  <a:schemeClr val="bg1"/>
                </a:solidFill>
                <a:latin typeface="Arial" panose="020B0604020202020204" pitchFamily="34" charset="0"/>
                <a:cs typeface="Arial" panose="020B0604020202020204" pitchFamily="34" charset="0"/>
              </a:rPr>
              <a:t>Direct</a:t>
            </a:r>
          </a:p>
        </p:txBody>
      </p:sp>
      <p:sp>
        <p:nvSpPr>
          <p:cNvPr id="22" name="TextBox 21">
            <a:extLst>
              <a:ext uri="{FF2B5EF4-FFF2-40B4-BE49-F238E27FC236}">
                <a16:creationId xmlns:a16="http://schemas.microsoft.com/office/drawing/2014/main" id="{B05078C2-2BDC-FECC-5268-5FF1C81D90B5}"/>
              </a:ext>
            </a:extLst>
          </p:cNvPr>
          <p:cNvSpPr txBox="1"/>
          <p:nvPr/>
        </p:nvSpPr>
        <p:spPr>
          <a:xfrm>
            <a:off x="8452451" y="4588535"/>
            <a:ext cx="243170" cy="1700784"/>
          </a:xfrm>
          <a:prstGeom prst="rect">
            <a:avLst/>
          </a:prstGeom>
          <a:ln>
            <a:solidFill>
              <a:srgbClr val="594F3A"/>
            </a:solidFill>
          </a:ln>
        </p:spPr>
        <p:style>
          <a:lnRef idx="2">
            <a:schemeClr val="accent1">
              <a:shade val="15000"/>
            </a:schemeClr>
          </a:lnRef>
          <a:fillRef idx="1">
            <a:schemeClr val="accent1"/>
          </a:fillRef>
          <a:effectRef idx="0">
            <a:schemeClr val="accent1"/>
          </a:effectRef>
          <a:fontRef idx="minor">
            <a:schemeClr val="lt1"/>
          </a:fontRef>
        </p:style>
        <p:txBody>
          <a:bodyPr vert="vert" wrap="square" rtlCol="0" anchor="ctr">
            <a:noAutofit/>
          </a:bodyPr>
          <a:lstStyle/>
          <a:p>
            <a:pPr algn="ctr"/>
            <a:r>
              <a:rPr lang="en-US" sz="1200" b="1" dirty="0">
                <a:solidFill>
                  <a:schemeClr val="bg1"/>
                </a:solidFill>
                <a:latin typeface="Arial" panose="020B0604020202020204" pitchFamily="34" charset="0"/>
                <a:cs typeface="Arial" panose="020B0604020202020204" pitchFamily="34" charset="0"/>
              </a:rPr>
              <a:t>Personal</a:t>
            </a:r>
          </a:p>
        </p:txBody>
      </p:sp>
    </p:spTree>
    <p:extLst>
      <p:ext uri="{BB962C8B-B14F-4D97-AF65-F5344CB8AC3E}">
        <p14:creationId xmlns:p14="http://schemas.microsoft.com/office/powerpoint/2010/main" val="1273274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FFB84-04C5-1791-CB89-324D95558231}"/>
              </a:ext>
            </a:extLst>
          </p:cNvPr>
          <p:cNvSpPr>
            <a:spLocks noGrp="1"/>
          </p:cNvSpPr>
          <p:nvPr>
            <p:ph idx="1"/>
          </p:nvPr>
        </p:nvSpPr>
        <p:spPr/>
        <p:txBody>
          <a:bodyPr>
            <a:normAutofit fontScale="92500" lnSpcReduction="20000"/>
          </a:bodyPr>
          <a:lstStyle/>
          <a:p>
            <a:pPr>
              <a:buFont typeface="Wingdings" panose="05000000000000000000" pitchFamily="2" charset="2"/>
              <a:buChar char="§"/>
            </a:pPr>
            <a:r>
              <a:rPr lang="en-US" dirty="0"/>
              <a:t> A determination of fault. Based upon violation, through negligence or willful misconduct, of a particular duty of care toward the property.</a:t>
            </a:r>
          </a:p>
          <a:p>
            <a:pPr>
              <a:buFont typeface="Wingdings" panose="05000000000000000000" pitchFamily="2" charset="2"/>
              <a:buChar char="§"/>
            </a:pPr>
            <a:r>
              <a:rPr lang="en-US" dirty="0"/>
              <a:t> Negligence standards:</a:t>
            </a:r>
          </a:p>
          <a:p>
            <a:pPr lvl="1">
              <a:buFont typeface="Wingdings" panose="05000000000000000000" pitchFamily="2" charset="2"/>
              <a:buChar char="§"/>
            </a:pPr>
            <a:r>
              <a:rPr lang="en-US" dirty="0"/>
              <a:t>Simple negligence – failure to act as a reasonably prudent person would under similar circumstances</a:t>
            </a:r>
          </a:p>
          <a:p>
            <a:pPr lvl="1">
              <a:buFont typeface="Wingdings" panose="05000000000000000000" pitchFamily="2" charset="2"/>
              <a:buChar char="§"/>
            </a:pPr>
            <a:r>
              <a:rPr lang="en-US" dirty="0"/>
              <a:t>Gross negligence – extreme departure from actions expected of a reasonable person; reckless, deliberate, or wanton disregard for foreseeable consequences.</a:t>
            </a:r>
          </a:p>
          <a:p>
            <a:pPr lvl="1">
              <a:buFont typeface="Wingdings" panose="05000000000000000000" pitchFamily="2" charset="2"/>
              <a:buChar char="§"/>
            </a:pPr>
            <a:r>
              <a:rPr lang="en-US" dirty="0"/>
              <a:t>Willful misconduct – intentional wrongful/unlawful act or omission; includes misappropriation.</a:t>
            </a:r>
          </a:p>
          <a:p>
            <a:pPr lvl="1">
              <a:buFont typeface="Wingdings" panose="05000000000000000000" pitchFamily="2" charset="2"/>
              <a:buChar char="§"/>
            </a:pPr>
            <a:endParaRPr lang="en-US" dirty="0"/>
          </a:p>
          <a:p>
            <a:pPr marL="0" indent="0">
              <a:buNone/>
            </a:pPr>
            <a:r>
              <a:rPr lang="en-US" dirty="0"/>
              <a:t>* Culpability should be judged on a </a:t>
            </a:r>
            <a:r>
              <a:rPr lang="en-US" b="1" dirty="0"/>
              <a:t>case-by-case</a:t>
            </a:r>
            <a:r>
              <a:rPr lang="en-US" dirty="0"/>
              <a:t> </a:t>
            </a:r>
            <a:r>
              <a:rPr lang="en-US" b="1" dirty="0"/>
              <a:t>basis</a:t>
            </a:r>
            <a:r>
              <a:rPr lang="en-US" dirty="0"/>
              <a:t>, consider </a:t>
            </a:r>
            <a:r>
              <a:rPr lang="en-US" dirty="0" err="1"/>
              <a:t>reasonablness</a:t>
            </a:r>
            <a:r>
              <a:rPr lang="en-US" dirty="0"/>
              <a:t> of a person’s conduct based upon: circumstances, age, experience, physical condition, special qualifications, type of responsibility, type/nature of the property, nature/complexity/level of danger/urgency of ongoing action at time of loss, adequacy of supervisory/property control measures.</a:t>
            </a:r>
          </a:p>
        </p:txBody>
      </p:sp>
      <p:sp>
        <p:nvSpPr>
          <p:cNvPr id="3" name="Text Placeholder 2">
            <a:extLst>
              <a:ext uri="{FF2B5EF4-FFF2-40B4-BE49-F238E27FC236}">
                <a16:creationId xmlns:a16="http://schemas.microsoft.com/office/drawing/2014/main" id="{3D9EBCC8-29CF-D96C-68C0-AEE422AE12A3}"/>
              </a:ext>
            </a:extLst>
          </p:cNvPr>
          <p:cNvSpPr>
            <a:spLocks noGrp="1"/>
          </p:cNvSpPr>
          <p:nvPr>
            <p:ph type="body" sz="quarter" idx="13"/>
          </p:nvPr>
        </p:nvSpPr>
        <p:spPr/>
        <p:txBody>
          <a:bodyPr>
            <a:normAutofit fontScale="70000" lnSpcReduction="20000"/>
          </a:bodyPr>
          <a:lstStyle/>
          <a:p>
            <a:r>
              <a:rPr lang="en-US" dirty="0"/>
              <a:t>FLIPL Investigation - Culpability</a:t>
            </a:r>
          </a:p>
        </p:txBody>
      </p:sp>
    </p:spTree>
    <p:extLst>
      <p:ext uri="{BB962C8B-B14F-4D97-AF65-F5344CB8AC3E}">
        <p14:creationId xmlns:p14="http://schemas.microsoft.com/office/powerpoint/2010/main" val="1727030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FFB84-04C5-1791-CB89-324D95558231}"/>
              </a:ext>
            </a:extLst>
          </p:cNvPr>
          <p:cNvSpPr>
            <a:spLocks noGrp="1"/>
          </p:cNvSpPr>
          <p:nvPr>
            <p:ph idx="1"/>
          </p:nvPr>
        </p:nvSpPr>
        <p:spPr>
          <a:xfrm>
            <a:off x="1097280" y="1316554"/>
            <a:ext cx="4998720" cy="4552540"/>
          </a:xfrm>
        </p:spPr>
        <p:txBody>
          <a:bodyPr>
            <a:normAutofit fontScale="92500" lnSpcReduction="20000"/>
          </a:bodyPr>
          <a:lstStyle/>
          <a:p>
            <a:pPr>
              <a:buFont typeface="Wingdings" panose="05000000000000000000" pitchFamily="2" charset="2"/>
              <a:buChar char="§"/>
            </a:pPr>
            <a:r>
              <a:rPr lang="en-US" dirty="0"/>
              <a:t> Negligence alone not enough; must also be proximate cause of the loss.</a:t>
            </a:r>
          </a:p>
          <a:p>
            <a:pPr>
              <a:buFont typeface="Wingdings" panose="05000000000000000000" pitchFamily="2" charset="2"/>
              <a:buChar char="§"/>
            </a:pPr>
            <a:r>
              <a:rPr lang="en-US" dirty="0"/>
              <a:t> Cause which, in a natural and continuous sequence of events unbroken by a new cause, produced the loss or damage. </a:t>
            </a:r>
          </a:p>
          <a:p>
            <a:pPr>
              <a:buFont typeface="Wingdings" panose="05000000000000000000" pitchFamily="2" charset="2"/>
              <a:buChar char="§"/>
            </a:pPr>
            <a:r>
              <a:rPr lang="en-US" dirty="0"/>
              <a:t> Could have more than one proximate cause.</a:t>
            </a:r>
          </a:p>
          <a:p>
            <a:pPr>
              <a:buFont typeface="Wingdings" panose="05000000000000000000" pitchFamily="2" charset="2"/>
              <a:buChar char="§"/>
            </a:pPr>
            <a:r>
              <a:rPr lang="en-US" dirty="0"/>
              <a:t> Could have intervening facts that sever proximate cause.</a:t>
            </a:r>
          </a:p>
          <a:p>
            <a:pPr>
              <a:buFont typeface="Wingdings" panose="05000000000000000000" pitchFamily="2" charset="2"/>
              <a:buChar char="§"/>
            </a:pPr>
            <a:r>
              <a:rPr lang="en-US" sz="1800" dirty="0"/>
              <a:t> </a:t>
            </a:r>
            <a:r>
              <a:rPr lang="en-US" sz="1600" dirty="0"/>
              <a:t>Ex. Speeding Soldier hits rear of vehicle in front of him. Tow truck driver later hooks front of damaged vehicle improperly and causes </a:t>
            </a:r>
            <a:r>
              <a:rPr lang="en-US" sz="1600" i="1" dirty="0"/>
              <a:t>more</a:t>
            </a:r>
            <a:r>
              <a:rPr lang="en-US" sz="1600" dirty="0"/>
              <a:t> damage. Soldier was negligent and proximate cause of rear damage, but not front damage.</a:t>
            </a:r>
            <a:endParaRPr lang="en-US" sz="1800" dirty="0"/>
          </a:p>
        </p:txBody>
      </p:sp>
      <p:sp>
        <p:nvSpPr>
          <p:cNvPr id="3" name="Text Placeholder 2">
            <a:extLst>
              <a:ext uri="{FF2B5EF4-FFF2-40B4-BE49-F238E27FC236}">
                <a16:creationId xmlns:a16="http://schemas.microsoft.com/office/drawing/2014/main" id="{3D9EBCC8-29CF-D96C-68C0-AEE422AE12A3}"/>
              </a:ext>
            </a:extLst>
          </p:cNvPr>
          <p:cNvSpPr>
            <a:spLocks noGrp="1"/>
          </p:cNvSpPr>
          <p:nvPr>
            <p:ph type="body" sz="quarter" idx="13"/>
          </p:nvPr>
        </p:nvSpPr>
        <p:spPr/>
        <p:txBody>
          <a:bodyPr>
            <a:normAutofit fontScale="70000" lnSpcReduction="20000"/>
          </a:bodyPr>
          <a:lstStyle/>
          <a:p>
            <a:r>
              <a:rPr lang="en-US" dirty="0"/>
              <a:t>FLIPL Investigation – Proximate Cause</a:t>
            </a:r>
          </a:p>
        </p:txBody>
      </p:sp>
      <p:pic>
        <p:nvPicPr>
          <p:cNvPr id="5" name="Picture 4" descr="A person in military uniform looking at a computer&#10;&#10;Description automatically generated with low confidence">
            <a:extLst>
              <a:ext uri="{FF2B5EF4-FFF2-40B4-BE49-F238E27FC236}">
                <a16:creationId xmlns:a16="http://schemas.microsoft.com/office/drawing/2014/main" id="{E80AC0C0-5E30-3175-0701-E0A0988D01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08608" y="1844184"/>
            <a:ext cx="4812535" cy="3642331"/>
          </a:xfrm>
          <a:prstGeom prst="rect">
            <a:avLst/>
          </a:prstGeom>
        </p:spPr>
      </p:pic>
    </p:spTree>
    <p:extLst>
      <p:ext uri="{BB962C8B-B14F-4D97-AF65-F5344CB8AC3E}">
        <p14:creationId xmlns:p14="http://schemas.microsoft.com/office/powerpoint/2010/main" val="3315603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FFB84-04C5-1791-CB89-324D95558231}"/>
              </a:ext>
            </a:extLst>
          </p:cNvPr>
          <p:cNvSpPr>
            <a:spLocks noGrp="1"/>
          </p:cNvSpPr>
          <p:nvPr>
            <p:ph idx="1"/>
          </p:nvPr>
        </p:nvSpPr>
        <p:spPr>
          <a:xfrm>
            <a:off x="1097280" y="1316554"/>
            <a:ext cx="4998720" cy="4552540"/>
          </a:xfrm>
        </p:spPr>
        <p:txBody>
          <a:bodyPr>
            <a:normAutofit fontScale="92500" lnSpcReduction="20000"/>
          </a:bodyPr>
          <a:lstStyle/>
          <a:p>
            <a:pPr>
              <a:buFont typeface="Wingdings" panose="05000000000000000000" pitchFamily="2" charset="2"/>
              <a:buChar char="§"/>
            </a:pPr>
            <a:r>
              <a:rPr lang="en-US" sz="1800" dirty="0"/>
              <a:t> Loss of, damage to, or destruction of Government property. Includes physical loss and loss of accountability. </a:t>
            </a:r>
            <a:r>
              <a:rPr lang="en-US" sz="1800" b="1" dirty="0"/>
              <a:t>Property is considered “lost” when it cannot be accounted for by the person responsible for it.</a:t>
            </a:r>
          </a:p>
          <a:p>
            <a:pPr>
              <a:buFont typeface="Wingdings" panose="05000000000000000000" pitchFamily="2" charset="2"/>
              <a:buChar char="§"/>
            </a:pPr>
            <a:r>
              <a:rPr lang="en-US" sz="1800" b="1" dirty="0"/>
              <a:t> </a:t>
            </a:r>
            <a:r>
              <a:rPr lang="en-US" sz="1800" dirty="0"/>
              <a:t>FLO is responsible for determining the amount of the loss and the amount that should be charged.</a:t>
            </a:r>
          </a:p>
          <a:p>
            <a:pPr>
              <a:buFont typeface="Wingdings" panose="05000000000000000000" pitchFamily="2" charset="2"/>
              <a:buChar char="§"/>
            </a:pPr>
            <a:r>
              <a:rPr lang="en-US" sz="1800" dirty="0"/>
              <a:t> Amount should represent the “</a:t>
            </a:r>
            <a:r>
              <a:rPr lang="en-US" sz="1800" b="1" dirty="0"/>
              <a:t>actual loss</a:t>
            </a:r>
            <a:r>
              <a:rPr lang="en-US" sz="1800" dirty="0"/>
              <a:t>,” (</a:t>
            </a:r>
            <a:r>
              <a:rPr lang="en-US" sz="1800" dirty="0" err="1"/>
              <a:t>ie</a:t>
            </a:r>
            <a:r>
              <a:rPr lang="en-US" sz="1800" dirty="0"/>
              <a:t>. the difference between the value of the property immediately before loss and after); </a:t>
            </a:r>
            <a:r>
              <a:rPr lang="en-US" sz="1800" i="1" dirty="0"/>
              <a:t>not </a:t>
            </a:r>
            <a:r>
              <a:rPr lang="en-US" sz="1800" dirty="0"/>
              <a:t>replacement cost.</a:t>
            </a:r>
          </a:p>
          <a:p>
            <a:pPr lvl="1">
              <a:buFont typeface="Wingdings" panose="05000000000000000000" pitchFamily="2" charset="2"/>
              <a:buChar char="§"/>
            </a:pPr>
            <a:r>
              <a:rPr lang="en-US" sz="1600" dirty="0"/>
              <a:t>Requires consideration of such things as cost of repair, fair market value, salvage credit, depreciation, etc. Refer to AR 735-5, Appendix B.</a:t>
            </a:r>
          </a:p>
        </p:txBody>
      </p:sp>
      <p:sp>
        <p:nvSpPr>
          <p:cNvPr id="3" name="Text Placeholder 2">
            <a:extLst>
              <a:ext uri="{FF2B5EF4-FFF2-40B4-BE49-F238E27FC236}">
                <a16:creationId xmlns:a16="http://schemas.microsoft.com/office/drawing/2014/main" id="{3D9EBCC8-29CF-D96C-68C0-AEE422AE12A3}"/>
              </a:ext>
            </a:extLst>
          </p:cNvPr>
          <p:cNvSpPr>
            <a:spLocks noGrp="1"/>
          </p:cNvSpPr>
          <p:nvPr>
            <p:ph type="body" sz="quarter" idx="13"/>
          </p:nvPr>
        </p:nvSpPr>
        <p:spPr/>
        <p:txBody>
          <a:bodyPr>
            <a:normAutofit fontScale="70000" lnSpcReduction="20000"/>
          </a:bodyPr>
          <a:lstStyle/>
          <a:p>
            <a:r>
              <a:rPr lang="en-US" dirty="0"/>
              <a:t>FLIPL Investigation – Loss</a:t>
            </a:r>
          </a:p>
        </p:txBody>
      </p:sp>
      <p:pic>
        <p:nvPicPr>
          <p:cNvPr id="5" name="Picture 4" descr="A picture containing parking, watch, case&#10;&#10;Description automatically generated">
            <a:extLst>
              <a:ext uri="{FF2B5EF4-FFF2-40B4-BE49-F238E27FC236}">
                <a16:creationId xmlns:a16="http://schemas.microsoft.com/office/drawing/2014/main" id="{A5DCDAE0-2337-0A1E-35BD-5CF80381F30B}"/>
              </a:ext>
            </a:extLst>
          </p:cNvPr>
          <p:cNvPicPr>
            <a:picLocks noChangeAspect="1"/>
          </p:cNvPicPr>
          <p:nvPr/>
        </p:nvPicPr>
        <p:blipFill rotWithShape="1">
          <a:blip r:embed="rId2">
            <a:extLst>
              <a:ext uri="{28A0092B-C50C-407E-A947-70E740481C1C}">
                <a14:useLocalDpi xmlns:a14="http://schemas.microsoft.com/office/drawing/2010/main" val="0"/>
              </a:ext>
            </a:extLst>
          </a:blip>
          <a:srcRect t="2471"/>
          <a:stretch/>
        </p:blipFill>
        <p:spPr>
          <a:xfrm>
            <a:off x="6685990" y="1316554"/>
            <a:ext cx="4010585" cy="4552540"/>
          </a:xfrm>
          <a:prstGeom prst="rect">
            <a:avLst/>
          </a:prstGeom>
        </p:spPr>
      </p:pic>
    </p:spTree>
    <p:extLst>
      <p:ext uri="{BB962C8B-B14F-4D97-AF65-F5344CB8AC3E}">
        <p14:creationId xmlns:p14="http://schemas.microsoft.com/office/powerpoint/2010/main" val="65670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FFB84-04C5-1791-CB89-324D95558231}"/>
              </a:ext>
            </a:extLst>
          </p:cNvPr>
          <p:cNvSpPr>
            <a:spLocks noGrp="1"/>
          </p:cNvSpPr>
          <p:nvPr>
            <p:ph idx="1"/>
          </p:nvPr>
        </p:nvSpPr>
        <p:spPr/>
        <p:txBody>
          <a:bodyPr>
            <a:normAutofit lnSpcReduction="10000"/>
          </a:bodyPr>
          <a:lstStyle/>
          <a:p>
            <a:pPr>
              <a:buFont typeface="Wingdings" panose="05000000000000000000" pitchFamily="2" charset="2"/>
              <a:buChar char="§"/>
            </a:pPr>
            <a:r>
              <a:rPr lang="en-US" dirty="0"/>
              <a:t> Financial liability for property loss is generally capped at </a:t>
            </a:r>
            <a:r>
              <a:rPr lang="en-US" b="1" dirty="0"/>
              <a:t>the amount of the loss</a:t>
            </a:r>
            <a:r>
              <a:rPr lang="en-US" dirty="0"/>
              <a:t> or </a:t>
            </a:r>
            <a:r>
              <a:rPr lang="en-US" b="1" dirty="0"/>
              <a:t>one month’s base pay</a:t>
            </a:r>
            <a:r>
              <a:rPr lang="en-US" dirty="0"/>
              <a:t>, whichever is less.</a:t>
            </a:r>
          </a:p>
          <a:p>
            <a:pPr>
              <a:buFont typeface="Wingdings" panose="05000000000000000000" pitchFamily="2" charset="2"/>
              <a:buChar char="§"/>
            </a:pPr>
            <a:r>
              <a:rPr lang="en-US" dirty="0"/>
              <a:t> Full amount of the loss may be assessed for:</a:t>
            </a:r>
          </a:p>
          <a:p>
            <a:pPr lvl="1">
              <a:buFont typeface="Wingdings" panose="05000000000000000000" pitchFamily="2" charset="2"/>
              <a:buChar char="§"/>
            </a:pPr>
            <a:r>
              <a:rPr lang="en-US" dirty="0"/>
              <a:t>Loss of property by an accountable property officer (think “PBO”)</a:t>
            </a:r>
          </a:p>
          <a:p>
            <a:pPr lvl="1">
              <a:buFont typeface="Wingdings" panose="05000000000000000000" pitchFamily="2" charset="2"/>
              <a:buChar char="§"/>
            </a:pPr>
            <a:r>
              <a:rPr lang="en-US" b="1" dirty="0"/>
              <a:t>Loss of personal arms and equipment by Servicemembers</a:t>
            </a:r>
          </a:p>
          <a:p>
            <a:pPr lvl="2">
              <a:buFont typeface="Wingdings" panose="05000000000000000000" pitchFamily="2" charset="2"/>
              <a:buChar char="§"/>
            </a:pPr>
            <a:r>
              <a:rPr lang="en-US" dirty="0"/>
              <a:t>Equipment assigned for individual use/care; weapons, OCIE, etc. (“Do you turn it in at the end of the day?”)</a:t>
            </a:r>
          </a:p>
          <a:p>
            <a:pPr lvl="1">
              <a:buFont typeface="Wingdings" panose="05000000000000000000" pitchFamily="2" charset="2"/>
              <a:buChar char="§"/>
            </a:pPr>
            <a:r>
              <a:rPr lang="en-US" dirty="0"/>
              <a:t>Losses by states/territories of the U.S., contractors/contractor employees, NAF activities</a:t>
            </a:r>
          </a:p>
          <a:p>
            <a:pPr lvl="1">
              <a:buFont typeface="Wingdings" panose="05000000000000000000" pitchFamily="2" charset="2"/>
              <a:buChar char="§"/>
            </a:pPr>
            <a:r>
              <a:rPr lang="en-US" dirty="0"/>
              <a:t>Losses of public funds</a:t>
            </a:r>
          </a:p>
          <a:p>
            <a:pPr lvl="1">
              <a:buFont typeface="Wingdings" panose="05000000000000000000" pitchFamily="2" charset="2"/>
              <a:buChar char="§"/>
            </a:pPr>
            <a:r>
              <a:rPr lang="en-US" dirty="0"/>
              <a:t>Losses involving government-housing where gross negligence/willful misconduct found</a:t>
            </a:r>
          </a:p>
          <a:p>
            <a:pPr>
              <a:buFont typeface="Wingdings" panose="05000000000000000000" pitchFamily="2" charset="2"/>
              <a:buChar char="§"/>
            </a:pPr>
            <a:r>
              <a:rPr lang="en-US" dirty="0"/>
              <a:t> Where multiple individuals are found liable for loss, they must be held collectively liable. </a:t>
            </a:r>
            <a:r>
              <a:rPr lang="en-US" i="1" dirty="0"/>
              <a:t>See </a:t>
            </a:r>
            <a:r>
              <a:rPr lang="en-US" dirty="0"/>
              <a:t>AR 735-5, 7-4(2), Table 7-3.</a:t>
            </a:r>
          </a:p>
        </p:txBody>
      </p:sp>
      <p:sp>
        <p:nvSpPr>
          <p:cNvPr id="3" name="Text Placeholder 2">
            <a:extLst>
              <a:ext uri="{FF2B5EF4-FFF2-40B4-BE49-F238E27FC236}">
                <a16:creationId xmlns:a16="http://schemas.microsoft.com/office/drawing/2014/main" id="{3D9EBCC8-29CF-D96C-68C0-AEE422AE12A3}"/>
              </a:ext>
            </a:extLst>
          </p:cNvPr>
          <p:cNvSpPr>
            <a:spLocks noGrp="1"/>
          </p:cNvSpPr>
          <p:nvPr>
            <p:ph type="body" sz="quarter" idx="13"/>
          </p:nvPr>
        </p:nvSpPr>
        <p:spPr>
          <a:xfrm>
            <a:off x="1498600" y="569806"/>
            <a:ext cx="9194800" cy="419100"/>
          </a:xfrm>
        </p:spPr>
        <p:txBody>
          <a:bodyPr>
            <a:normAutofit fontScale="70000" lnSpcReduction="20000"/>
          </a:bodyPr>
          <a:lstStyle/>
          <a:p>
            <a:r>
              <a:rPr lang="en-US" dirty="0"/>
              <a:t>FLIPL Investigation – Loss (Continued)</a:t>
            </a:r>
          </a:p>
        </p:txBody>
      </p:sp>
    </p:spTree>
    <p:extLst>
      <p:ext uri="{BB962C8B-B14F-4D97-AF65-F5344CB8AC3E}">
        <p14:creationId xmlns:p14="http://schemas.microsoft.com/office/powerpoint/2010/main" val="1014318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FFB84-04C5-1791-CB89-324D95558231}"/>
              </a:ext>
            </a:extLst>
          </p:cNvPr>
          <p:cNvSpPr>
            <a:spLocks noGrp="1"/>
          </p:cNvSpPr>
          <p:nvPr>
            <p:ph idx="1"/>
          </p:nvPr>
        </p:nvSpPr>
        <p:spPr/>
        <p:txBody>
          <a:bodyPr>
            <a:normAutofit fontScale="85000" lnSpcReduction="10000"/>
          </a:bodyPr>
          <a:lstStyle/>
          <a:p>
            <a:pPr>
              <a:buFont typeface="Wingdings" panose="05000000000000000000" pitchFamily="2" charset="2"/>
              <a:buChar char="§"/>
            </a:pPr>
            <a:r>
              <a:rPr lang="en-US" dirty="0"/>
              <a:t> FLO’s findings and recommendations must establish the following:</a:t>
            </a:r>
          </a:p>
          <a:p>
            <a:pPr lvl="1">
              <a:buFont typeface="Wingdings" panose="05000000000000000000" pitchFamily="2" charset="2"/>
              <a:buChar char="§"/>
            </a:pPr>
            <a:r>
              <a:rPr lang="en-US" dirty="0"/>
              <a:t>Findings</a:t>
            </a:r>
          </a:p>
          <a:p>
            <a:pPr lvl="2">
              <a:buFont typeface="Wingdings" panose="05000000000000000000" pitchFamily="2" charset="2"/>
              <a:buChar char="§"/>
            </a:pPr>
            <a:r>
              <a:rPr lang="en-US" dirty="0"/>
              <a:t>Findings should be </a:t>
            </a:r>
            <a:r>
              <a:rPr lang="en-US" u="sng" dirty="0"/>
              <a:t>supported by evidence</a:t>
            </a:r>
            <a:r>
              <a:rPr lang="en-US" dirty="0"/>
              <a:t> and </a:t>
            </a:r>
            <a:r>
              <a:rPr lang="en-US" u="sng" dirty="0"/>
              <a:t>reference relevant exhibits</a:t>
            </a:r>
            <a:r>
              <a:rPr lang="en-US" dirty="0"/>
              <a:t> included in the investigation.</a:t>
            </a:r>
          </a:p>
          <a:p>
            <a:pPr lvl="2">
              <a:buFont typeface="Wingdings" panose="05000000000000000000" pitchFamily="2" charset="2"/>
              <a:buChar char="§"/>
            </a:pPr>
            <a:r>
              <a:rPr lang="en-US" dirty="0"/>
              <a:t>Should include findings necessary to establish the four elements of financial liability:</a:t>
            </a:r>
          </a:p>
          <a:p>
            <a:pPr lvl="3">
              <a:buFont typeface="Wingdings" panose="05000000000000000000" pitchFamily="2" charset="2"/>
              <a:buChar char="§"/>
            </a:pPr>
            <a:r>
              <a:rPr lang="en-US" b="1" dirty="0"/>
              <a:t>Responsibility</a:t>
            </a:r>
            <a:r>
              <a:rPr lang="en-US" dirty="0"/>
              <a:t> – “Specialist Tom Doe had personal responsibility for the vehicle as its driver based upon the dispatch log included as Exhibit A.”</a:t>
            </a:r>
          </a:p>
          <a:p>
            <a:pPr lvl="3">
              <a:buFont typeface="Wingdings" panose="05000000000000000000" pitchFamily="2" charset="2"/>
              <a:buChar char="§"/>
            </a:pPr>
            <a:r>
              <a:rPr lang="en-US" b="1" dirty="0"/>
              <a:t>Culpability</a:t>
            </a:r>
            <a:r>
              <a:rPr lang="en-US" dirty="0"/>
              <a:t> – “Specialist Tom Doe was driving the vehicle above the posted speed limit based on the military police report included as Exhibit B.” </a:t>
            </a:r>
          </a:p>
          <a:p>
            <a:pPr lvl="3">
              <a:buFont typeface="Wingdings" panose="05000000000000000000" pitchFamily="2" charset="2"/>
              <a:buChar char="§"/>
            </a:pPr>
            <a:r>
              <a:rPr lang="en-US" b="1" dirty="0"/>
              <a:t>Proximate cause</a:t>
            </a:r>
            <a:r>
              <a:rPr lang="en-US" dirty="0"/>
              <a:t> – “Specialist Tom Doe’s speeding ultimately caused the vehicle rollover and the associated damage.” </a:t>
            </a:r>
          </a:p>
          <a:p>
            <a:pPr lvl="3">
              <a:buFont typeface="Wingdings" panose="05000000000000000000" pitchFamily="2" charset="2"/>
              <a:buChar char="§"/>
            </a:pPr>
            <a:r>
              <a:rPr lang="en-US" b="1" dirty="0"/>
              <a:t>Loss</a:t>
            </a:r>
            <a:r>
              <a:rPr lang="en-US" dirty="0"/>
              <a:t> – “The amount of actual loss to the Army is $X.XX, which is based upon the cost of repair established by Exhibit D.”</a:t>
            </a:r>
          </a:p>
          <a:p>
            <a:pPr lvl="1">
              <a:buFont typeface="Wingdings" panose="05000000000000000000" pitchFamily="2" charset="2"/>
              <a:buChar char="§"/>
            </a:pPr>
            <a:r>
              <a:rPr lang="en-US" dirty="0"/>
              <a:t>Recommendations</a:t>
            </a:r>
          </a:p>
          <a:p>
            <a:pPr lvl="2">
              <a:buFont typeface="Wingdings" panose="05000000000000000000" pitchFamily="2" charset="2"/>
              <a:buChar char="§"/>
            </a:pPr>
            <a:r>
              <a:rPr lang="en-US" dirty="0"/>
              <a:t>Must be logical recommendations based upon the established findings.</a:t>
            </a:r>
          </a:p>
          <a:p>
            <a:pPr lvl="2">
              <a:buFont typeface="Wingdings" panose="05000000000000000000" pitchFamily="2" charset="2"/>
              <a:buChar char="§"/>
            </a:pPr>
            <a:r>
              <a:rPr lang="en-US" dirty="0"/>
              <a:t>Must make a recommendation regarding whether individuals be held financial liable and, if so, at what amount</a:t>
            </a:r>
          </a:p>
          <a:p>
            <a:pPr lvl="3">
              <a:buFont typeface="Wingdings" panose="05000000000000000000" pitchFamily="2" charset="2"/>
              <a:buChar char="§"/>
            </a:pPr>
            <a:r>
              <a:rPr lang="en-US" dirty="0"/>
              <a:t>“Recommend all persons be relieved of responsibility and accountability for the lost property;” </a:t>
            </a:r>
            <a:r>
              <a:rPr lang="en-US" b="1" dirty="0"/>
              <a:t>or</a:t>
            </a:r>
            <a:endParaRPr lang="en-US" dirty="0"/>
          </a:p>
          <a:p>
            <a:pPr lvl="3">
              <a:buFont typeface="Wingdings" panose="05000000000000000000" pitchFamily="2" charset="2"/>
              <a:buChar char="§"/>
            </a:pPr>
            <a:r>
              <a:rPr lang="en-US" dirty="0"/>
              <a:t>“Recommend [individual’s name, grade, and EDIPI] be held financially liable in the amount of [dollar amount].”</a:t>
            </a:r>
          </a:p>
        </p:txBody>
      </p:sp>
      <p:sp>
        <p:nvSpPr>
          <p:cNvPr id="3" name="Text Placeholder 2">
            <a:extLst>
              <a:ext uri="{FF2B5EF4-FFF2-40B4-BE49-F238E27FC236}">
                <a16:creationId xmlns:a16="http://schemas.microsoft.com/office/drawing/2014/main" id="{3D9EBCC8-29CF-D96C-68C0-AEE422AE12A3}"/>
              </a:ext>
            </a:extLst>
          </p:cNvPr>
          <p:cNvSpPr>
            <a:spLocks noGrp="1"/>
          </p:cNvSpPr>
          <p:nvPr>
            <p:ph type="body" sz="quarter" idx="13"/>
          </p:nvPr>
        </p:nvSpPr>
        <p:spPr>
          <a:xfrm>
            <a:off x="1498600" y="569806"/>
            <a:ext cx="9194800" cy="419100"/>
          </a:xfrm>
        </p:spPr>
        <p:txBody>
          <a:bodyPr>
            <a:normAutofit fontScale="70000" lnSpcReduction="20000"/>
          </a:bodyPr>
          <a:lstStyle/>
          <a:p>
            <a:r>
              <a:rPr lang="en-US" dirty="0"/>
              <a:t>FLIPL Investigation – Summary</a:t>
            </a:r>
          </a:p>
        </p:txBody>
      </p:sp>
    </p:spTree>
    <p:extLst>
      <p:ext uri="{BB962C8B-B14F-4D97-AF65-F5344CB8AC3E}">
        <p14:creationId xmlns:p14="http://schemas.microsoft.com/office/powerpoint/2010/main" val="3031576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FFB84-04C5-1791-CB89-324D95558231}"/>
              </a:ext>
            </a:extLst>
          </p:cNvPr>
          <p:cNvSpPr>
            <a:spLocks noGrp="1"/>
          </p:cNvSpPr>
          <p:nvPr>
            <p:ph idx="1"/>
          </p:nvPr>
        </p:nvSpPr>
        <p:spPr>
          <a:xfrm>
            <a:off x="1097279" y="1316554"/>
            <a:ext cx="10467703" cy="4552540"/>
          </a:xfrm>
        </p:spPr>
        <p:txBody>
          <a:bodyPr>
            <a:normAutofit fontScale="92500" lnSpcReduction="10000"/>
          </a:bodyPr>
          <a:lstStyle/>
          <a:p>
            <a:pPr>
              <a:buFont typeface="Wingdings" panose="05000000000000000000" pitchFamily="2" charset="2"/>
              <a:buChar char="§"/>
            </a:pPr>
            <a:r>
              <a:rPr lang="en-US" dirty="0"/>
              <a:t> If liability is not recommended, FLO sends completed FLIPL to appropriate authority.</a:t>
            </a:r>
          </a:p>
          <a:p>
            <a:pPr>
              <a:buFont typeface="Wingdings" panose="05000000000000000000" pitchFamily="2" charset="2"/>
              <a:buChar char="§"/>
            </a:pPr>
            <a:r>
              <a:rPr lang="en-US" dirty="0"/>
              <a:t> If liability </a:t>
            </a:r>
            <a:r>
              <a:rPr lang="en-US" i="1" dirty="0"/>
              <a:t>is</a:t>
            </a:r>
            <a:r>
              <a:rPr lang="en-US" dirty="0"/>
              <a:t> recommended:</a:t>
            </a:r>
          </a:p>
          <a:p>
            <a:pPr lvl="1">
              <a:buFont typeface="Wingdings" panose="05000000000000000000" pitchFamily="2" charset="2"/>
              <a:buChar char="§"/>
            </a:pPr>
            <a:r>
              <a:rPr lang="en-US" dirty="0"/>
              <a:t> Initial Notification – FLO notifies respondent of recommended liability and their rights.</a:t>
            </a:r>
          </a:p>
          <a:p>
            <a:pPr lvl="2">
              <a:buFont typeface="Wingdings" panose="05000000000000000000" pitchFamily="2" charset="2"/>
              <a:buChar char="§"/>
            </a:pPr>
            <a:r>
              <a:rPr lang="en-US" dirty="0"/>
              <a:t>FLO uses notification memorandum, which must include content listed in AR 735-5, 11-3(c).</a:t>
            </a:r>
          </a:p>
          <a:p>
            <a:pPr lvl="2">
              <a:buFont typeface="Wingdings" panose="05000000000000000000" pitchFamily="2" charset="2"/>
              <a:buChar char="§"/>
            </a:pPr>
            <a:r>
              <a:rPr lang="en-US" dirty="0"/>
              <a:t>FLO provides complete copy of the FLIPL with exhibits.</a:t>
            </a:r>
          </a:p>
          <a:p>
            <a:pPr lvl="2">
              <a:buFont typeface="Wingdings" panose="05000000000000000000" pitchFamily="2" charset="2"/>
              <a:buChar char="§"/>
            </a:pPr>
            <a:r>
              <a:rPr lang="en-US" dirty="0"/>
              <a:t>Respondent signs DD Form 200 acknowledging receipt of notice.</a:t>
            </a:r>
          </a:p>
          <a:p>
            <a:pPr lvl="1">
              <a:buFont typeface="Wingdings" panose="05000000000000000000" pitchFamily="2" charset="2"/>
              <a:buChar char="§"/>
            </a:pPr>
            <a:r>
              <a:rPr lang="en-US" dirty="0"/>
              <a:t> Rebuttal</a:t>
            </a:r>
          </a:p>
          <a:p>
            <a:pPr lvl="2">
              <a:buFont typeface="Wingdings" panose="05000000000000000000" pitchFamily="2" charset="2"/>
              <a:buChar char="§"/>
            </a:pPr>
            <a:r>
              <a:rPr lang="en-US" dirty="0"/>
              <a:t>Respondent has </a:t>
            </a:r>
            <a:r>
              <a:rPr lang="en-US" b="1" dirty="0"/>
              <a:t>7 calendar days</a:t>
            </a:r>
            <a:r>
              <a:rPr lang="en-US" dirty="0"/>
              <a:t> to submit rebuttal statement. (15 if different installation/30 if different country).</a:t>
            </a:r>
          </a:p>
          <a:p>
            <a:pPr lvl="1">
              <a:buFont typeface="Wingdings" panose="05000000000000000000" pitchFamily="2" charset="2"/>
              <a:buChar char="§"/>
            </a:pPr>
            <a:r>
              <a:rPr lang="en-US" dirty="0"/>
              <a:t>FLO Finalization – FLO considers new evidence/allegation of error; updates DD 200 if needed; forwards to appointing authority.</a:t>
            </a:r>
          </a:p>
          <a:p>
            <a:pPr>
              <a:buFont typeface="Wingdings" panose="05000000000000000000" pitchFamily="2" charset="2"/>
              <a:buChar char="§"/>
            </a:pPr>
            <a:r>
              <a:rPr lang="en-US" dirty="0"/>
              <a:t>Appointing authority reviews and either directs corrections or forwards to approving authority.</a:t>
            </a:r>
          </a:p>
        </p:txBody>
      </p:sp>
      <p:sp>
        <p:nvSpPr>
          <p:cNvPr id="3" name="Text Placeholder 2">
            <a:extLst>
              <a:ext uri="{FF2B5EF4-FFF2-40B4-BE49-F238E27FC236}">
                <a16:creationId xmlns:a16="http://schemas.microsoft.com/office/drawing/2014/main" id="{3D9EBCC8-29CF-D96C-68C0-AEE422AE12A3}"/>
              </a:ext>
            </a:extLst>
          </p:cNvPr>
          <p:cNvSpPr>
            <a:spLocks noGrp="1"/>
          </p:cNvSpPr>
          <p:nvPr>
            <p:ph type="body" sz="quarter" idx="13"/>
          </p:nvPr>
        </p:nvSpPr>
        <p:spPr>
          <a:xfrm>
            <a:off x="1498600" y="569806"/>
            <a:ext cx="9194800" cy="419100"/>
          </a:xfrm>
        </p:spPr>
        <p:txBody>
          <a:bodyPr>
            <a:normAutofit fontScale="70000" lnSpcReduction="20000"/>
          </a:bodyPr>
          <a:lstStyle/>
          <a:p>
            <a:r>
              <a:rPr lang="en-US" dirty="0"/>
              <a:t>Step 2 – Post-Investigation</a:t>
            </a:r>
          </a:p>
        </p:txBody>
      </p:sp>
    </p:spTree>
    <p:extLst>
      <p:ext uri="{BB962C8B-B14F-4D97-AF65-F5344CB8AC3E}">
        <p14:creationId xmlns:p14="http://schemas.microsoft.com/office/powerpoint/2010/main" val="2339358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FFB84-04C5-1791-CB89-324D95558231}"/>
              </a:ext>
            </a:extLst>
          </p:cNvPr>
          <p:cNvSpPr>
            <a:spLocks noGrp="1"/>
          </p:cNvSpPr>
          <p:nvPr>
            <p:ph idx="1"/>
          </p:nvPr>
        </p:nvSpPr>
        <p:spPr>
          <a:xfrm>
            <a:off x="1097280" y="1316554"/>
            <a:ext cx="4998720" cy="4552540"/>
          </a:xfrm>
        </p:spPr>
        <p:txBody>
          <a:bodyPr>
            <a:normAutofit fontScale="92500"/>
          </a:bodyPr>
          <a:lstStyle/>
          <a:p>
            <a:pPr>
              <a:buFont typeface="Wingdings" panose="05000000000000000000" pitchFamily="2" charset="2"/>
              <a:buChar char="§"/>
            </a:pPr>
            <a:r>
              <a:rPr lang="en-US" dirty="0"/>
              <a:t> Approving authority receives DD 200 and conducts an initial review.</a:t>
            </a:r>
          </a:p>
          <a:p>
            <a:pPr>
              <a:buFont typeface="Wingdings" panose="05000000000000000000" pitchFamily="2" charset="2"/>
              <a:buChar char="§"/>
            </a:pPr>
            <a:r>
              <a:rPr lang="en-US" dirty="0"/>
              <a:t> If liability is recommended, approving authority obtains legal review:</a:t>
            </a:r>
          </a:p>
          <a:p>
            <a:pPr lvl="1">
              <a:buFont typeface="Wingdings" panose="05000000000000000000" pitchFamily="2" charset="2"/>
              <a:buChar char="§"/>
            </a:pPr>
            <a:r>
              <a:rPr lang="en-US" dirty="0"/>
              <a:t>Legal advisor must provide written opinion on legal sufficiency; provide recommendations if not sufficient.</a:t>
            </a:r>
          </a:p>
          <a:p>
            <a:pPr lvl="1">
              <a:buFont typeface="Wingdings" panose="05000000000000000000" pitchFamily="2" charset="2"/>
              <a:buChar char="§"/>
            </a:pPr>
            <a:r>
              <a:rPr lang="en-US" dirty="0"/>
              <a:t>Approving authority </a:t>
            </a:r>
            <a:r>
              <a:rPr lang="en-US" b="1" dirty="0"/>
              <a:t>cannot assess liability </a:t>
            </a:r>
            <a:r>
              <a:rPr lang="en-US" dirty="0"/>
              <a:t>if findings and recommendations are found to be legally insufficient. </a:t>
            </a:r>
          </a:p>
          <a:p>
            <a:pPr>
              <a:buFont typeface="Wingdings" panose="05000000000000000000" pitchFamily="2" charset="2"/>
              <a:buChar char="§"/>
            </a:pPr>
            <a:r>
              <a:rPr lang="en-US" dirty="0"/>
              <a:t> Approving authority finalizes FLIPL approving of or relieving from liability.</a:t>
            </a:r>
          </a:p>
        </p:txBody>
      </p:sp>
      <p:sp>
        <p:nvSpPr>
          <p:cNvPr id="3" name="Text Placeholder 2">
            <a:extLst>
              <a:ext uri="{FF2B5EF4-FFF2-40B4-BE49-F238E27FC236}">
                <a16:creationId xmlns:a16="http://schemas.microsoft.com/office/drawing/2014/main" id="{3D9EBCC8-29CF-D96C-68C0-AEE422AE12A3}"/>
              </a:ext>
            </a:extLst>
          </p:cNvPr>
          <p:cNvSpPr>
            <a:spLocks noGrp="1"/>
          </p:cNvSpPr>
          <p:nvPr>
            <p:ph type="body" sz="quarter" idx="13"/>
          </p:nvPr>
        </p:nvSpPr>
        <p:spPr/>
        <p:txBody>
          <a:bodyPr>
            <a:normAutofit fontScale="70000" lnSpcReduction="20000"/>
          </a:bodyPr>
          <a:lstStyle/>
          <a:p>
            <a:r>
              <a:rPr lang="en-US" dirty="0"/>
              <a:t>FLIPL Process Basics – Step 3</a:t>
            </a:r>
          </a:p>
        </p:txBody>
      </p:sp>
      <p:pic>
        <p:nvPicPr>
          <p:cNvPr id="5" name="Picture 4" descr="A picture containing tree, outdoor, truck, road&#10;&#10;Description automatically generated">
            <a:extLst>
              <a:ext uri="{FF2B5EF4-FFF2-40B4-BE49-F238E27FC236}">
                <a16:creationId xmlns:a16="http://schemas.microsoft.com/office/drawing/2014/main" id="{89F8BBB8-38BC-8BF1-F19C-4912068D7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1782" y="1532709"/>
            <a:ext cx="4998720" cy="3605349"/>
          </a:xfrm>
          <a:prstGeom prst="rect">
            <a:avLst/>
          </a:prstGeom>
        </p:spPr>
      </p:pic>
    </p:spTree>
    <p:extLst>
      <p:ext uri="{BB962C8B-B14F-4D97-AF65-F5344CB8AC3E}">
        <p14:creationId xmlns:p14="http://schemas.microsoft.com/office/powerpoint/2010/main" val="36837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EA9851-A5AC-4E9B-74BF-A892F20BE6B7}"/>
              </a:ext>
            </a:extLst>
          </p:cNvPr>
          <p:cNvSpPr>
            <a:spLocks noGrp="1"/>
          </p:cNvSpPr>
          <p:nvPr>
            <p:ph idx="1"/>
          </p:nvPr>
        </p:nvSpPr>
        <p:spPr/>
        <p:txBody>
          <a:bodyPr/>
          <a:lstStyle/>
          <a:p>
            <a:pPr marL="182880" indent="-182880">
              <a:lnSpc>
                <a:spcPct val="95000"/>
              </a:lnSpc>
              <a:spcBef>
                <a:spcPts val="1000"/>
              </a:spcBef>
              <a:buSzPct val="100000"/>
              <a:buFont typeface="Arial"/>
              <a:buChar char="▪"/>
            </a:pPr>
            <a:r>
              <a:rPr lang="en-US" sz="3200" dirty="0">
                <a:latin typeface="Arial" panose="020B0604020202020204" pitchFamily="34" charset="0"/>
                <a:cs typeface="Arial" panose="020B0604020202020204" pitchFamily="34" charset="0"/>
              </a:rPr>
              <a:t>What is a FLIPL?</a:t>
            </a:r>
          </a:p>
          <a:p>
            <a:pPr marL="182880" indent="-182880">
              <a:lnSpc>
                <a:spcPct val="95000"/>
              </a:lnSpc>
              <a:spcBef>
                <a:spcPts val="1000"/>
              </a:spcBef>
              <a:buSzPct val="100000"/>
              <a:buFont typeface="Arial"/>
              <a:buChar char="▪"/>
            </a:pPr>
            <a:r>
              <a:rPr lang="en-US" sz="3200" dirty="0">
                <a:latin typeface="Arial" panose="020B0604020202020204" pitchFamily="34" charset="0"/>
                <a:cs typeface="Arial" panose="020B0604020202020204" pitchFamily="34" charset="0"/>
              </a:rPr>
              <a:t>Why do we do them?</a:t>
            </a:r>
          </a:p>
          <a:p>
            <a:pPr marL="182880" indent="-182880">
              <a:lnSpc>
                <a:spcPct val="95000"/>
              </a:lnSpc>
              <a:spcBef>
                <a:spcPts val="1000"/>
              </a:spcBef>
              <a:buSzPct val="100000"/>
              <a:buFont typeface="Arial"/>
              <a:buChar char="▪"/>
            </a:pPr>
            <a:r>
              <a:rPr lang="en-US" sz="3200" dirty="0">
                <a:latin typeface="Arial" panose="020B0604020202020204" pitchFamily="34" charset="0"/>
                <a:cs typeface="Arial" panose="020B0604020202020204" pitchFamily="34" charset="0"/>
              </a:rPr>
              <a:t>When do we do them?</a:t>
            </a:r>
          </a:p>
          <a:p>
            <a:pPr marL="182880" indent="-182880">
              <a:lnSpc>
                <a:spcPct val="95000"/>
              </a:lnSpc>
              <a:spcBef>
                <a:spcPts val="1000"/>
              </a:spcBef>
              <a:buSzPct val="100000"/>
              <a:buFont typeface="Arial"/>
              <a:buChar char="▪"/>
            </a:pPr>
            <a:r>
              <a:rPr lang="en-US" sz="3200" dirty="0">
                <a:latin typeface="Arial" panose="020B0604020202020204" pitchFamily="34" charset="0"/>
                <a:cs typeface="Arial" panose="020B0604020202020204" pitchFamily="34" charset="0"/>
              </a:rPr>
              <a:t>How do we do them?</a:t>
            </a:r>
          </a:p>
          <a:p>
            <a:pPr marL="182880" indent="-182880">
              <a:lnSpc>
                <a:spcPct val="95000"/>
              </a:lnSpc>
              <a:spcBef>
                <a:spcPts val="1000"/>
              </a:spcBef>
              <a:buSzPct val="100000"/>
              <a:buFont typeface="Arial"/>
              <a:buChar char="▪"/>
            </a:pPr>
            <a:r>
              <a:rPr lang="en-US" sz="3200" dirty="0">
                <a:latin typeface="Arial" panose="020B0604020202020204" pitchFamily="34" charset="0"/>
                <a:cs typeface="Arial" panose="020B0604020202020204" pitchFamily="34" charset="0"/>
              </a:rPr>
              <a:t>What are the alternatives?</a:t>
            </a:r>
          </a:p>
          <a:p>
            <a:endParaRPr lang="en-US" sz="3200" dirty="0"/>
          </a:p>
        </p:txBody>
      </p:sp>
      <p:sp>
        <p:nvSpPr>
          <p:cNvPr id="3" name="Text Placeholder 2">
            <a:extLst>
              <a:ext uri="{FF2B5EF4-FFF2-40B4-BE49-F238E27FC236}">
                <a16:creationId xmlns:a16="http://schemas.microsoft.com/office/drawing/2014/main" id="{E553B0EA-20CE-C23A-F314-32BD70569E29}"/>
              </a:ext>
            </a:extLst>
          </p:cNvPr>
          <p:cNvSpPr>
            <a:spLocks noGrp="1"/>
          </p:cNvSpPr>
          <p:nvPr>
            <p:ph type="body" sz="quarter" idx="13"/>
          </p:nvPr>
        </p:nvSpPr>
        <p:spPr/>
        <p:txBody>
          <a:bodyPr>
            <a:normAutofit fontScale="85000" lnSpcReduction="10000"/>
          </a:bodyPr>
          <a:lstStyle/>
          <a:p>
            <a:r>
              <a:rPr lang="en-US" sz="2400" dirty="0"/>
              <a:t>Agenda</a:t>
            </a:r>
          </a:p>
        </p:txBody>
      </p:sp>
      <p:pic>
        <p:nvPicPr>
          <p:cNvPr id="4" name="Picture 3">
            <a:extLst>
              <a:ext uri="{FF2B5EF4-FFF2-40B4-BE49-F238E27FC236}">
                <a16:creationId xmlns:a16="http://schemas.microsoft.com/office/drawing/2014/main" id="{3E245EC6-2019-D134-5435-D7F542EC18F0}"/>
              </a:ext>
            </a:extLst>
          </p:cNvPr>
          <p:cNvPicPr>
            <a:picLocks noChangeAspect="1"/>
          </p:cNvPicPr>
          <p:nvPr/>
        </p:nvPicPr>
        <p:blipFill>
          <a:blip r:embed="rId2"/>
          <a:stretch>
            <a:fillRect/>
          </a:stretch>
        </p:blipFill>
        <p:spPr>
          <a:xfrm>
            <a:off x="6931237" y="1316554"/>
            <a:ext cx="3765338" cy="4152429"/>
          </a:xfrm>
          <a:prstGeom prst="rect">
            <a:avLst/>
          </a:prstGeom>
        </p:spPr>
      </p:pic>
    </p:spTree>
    <p:extLst>
      <p:ext uri="{BB962C8B-B14F-4D97-AF65-F5344CB8AC3E}">
        <p14:creationId xmlns:p14="http://schemas.microsoft.com/office/powerpoint/2010/main" val="690831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FFB84-04C5-1791-CB89-324D95558231}"/>
              </a:ext>
            </a:extLst>
          </p:cNvPr>
          <p:cNvSpPr>
            <a:spLocks noGrp="1"/>
          </p:cNvSpPr>
          <p:nvPr>
            <p:ph idx="1"/>
          </p:nvPr>
        </p:nvSpPr>
        <p:spPr>
          <a:xfrm>
            <a:off x="1097280" y="1316554"/>
            <a:ext cx="4998720" cy="4552540"/>
          </a:xfrm>
        </p:spPr>
        <p:txBody>
          <a:bodyPr>
            <a:normAutofit fontScale="92500" lnSpcReduction="20000"/>
          </a:bodyPr>
          <a:lstStyle/>
          <a:p>
            <a:pPr>
              <a:buFont typeface="Wingdings" panose="05000000000000000000" pitchFamily="2" charset="2"/>
              <a:buChar char="§"/>
            </a:pPr>
            <a:r>
              <a:rPr lang="en-US" dirty="0"/>
              <a:t> Approving authority notifies individuals concerned if liability has been approved.</a:t>
            </a:r>
          </a:p>
          <a:p>
            <a:pPr>
              <a:buFont typeface="Wingdings" panose="05000000000000000000" pitchFamily="2" charset="2"/>
              <a:buChar char="§"/>
            </a:pPr>
            <a:r>
              <a:rPr lang="en-US" dirty="0"/>
              <a:t> Request for Reconsideration/Appeal:</a:t>
            </a:r>
          </a:p>
          <a:p>
            <a:pPr lvl="1">
              <a:buFont typeface="Wingdings" panose="05000000000000000000" pitchFamily="2" charset="2"/>
              <a:buChar char="§"/>
            </a:pPr>
            <a:r>
              <a:rPr lang="en-US" dirty="0"/>
              <a:t> Respondent can request reconsideration by approving authority; submit new evidence.</a:t>
            </a:r>
          </a:p>
          <a:p>
            <a:pPr lvl="1">
              <a:buFont typeface="Wingdings" panose="05000000000000000000" pitchFamily="2" charset="2"/>
              <a:buChar char="§"/>
            </a:pPr>
            <a:r>
              <a:rPr lang="en-US" dirty="0"/>
              <a:t>If requested approving authority considers any new evidence for legal error; can reverse or continue assessment of liability.</a:t>
            </a:r>
          </a:p>
          <a:p>
            <a:pPr lvl="1">
              <a:buFont typeface="Wingdings" panose="05000000000000000000" pitchFamily="2" charset="2"/>
              <a:buChar char="§"/>
            </a:pPr>
            <a:r>
              <a:rPr lang="en-US" dirty="0"/>
              <a:t> If approving authority decides to continue liability, FLIPL </a:t>
            </a:r>
            <a:r>
              <a:rPr lang="en-US" b="1" dirty="0"/>
              <a:t>must be forwarded to the appeal authority for final determination</a:t>
            </a:r>
            <a:r>
              <a:rPr lang="en-US" dirty="0"/>
              <a:t>.</a:t>
            </a:r>
          </a:p>
          <a:p>
            <a:pPr lvl="1">
              <a:buFont typeface="Wingdings" panose="05000000000000000000" pitchFamily="2" charset="2"/>
              <a:buChar char="§"/>
            </a:pPr>
            <a:r>
              <a:rPr lang="en-US" dirty="0"/>
              <a:t>Approval authority notifies individual of appeal authority’s decision; notifies of post approval rights.</a:t>
            </a:r>
          </a:p>
        </p:txBody>
      </p:sp>
      <p:sp>
        <p:nvSpPr>
          <p:cNvPr id="3" name="Text Placeholder 2">
            <a:extLst>
              <a:ext uri="{FF2B5EF4-FFF2-40B4-BE49-F238E27FC236}">
                <a16:creationId xmlns:a16="http://schemas.microsoft.com/office/drawing/2014/main" id="{3D9EBCC8-29CF-D96C-68C0-AEE422AE12A3}"/>
              </a:ext>
            </a:extLst>
          </p:cNvPr>
          <p:cNvSpPr>
            <a:spLocks noGrp="1"/>
          </p:cNvSpPr>
          <p:nvPr>
            <p:ph type="body" sz="quarter" idx="13"/>
          </p:nvPr>
        </p:nvSpPr>
        <p:spPr/>
        <p:txBody>
          <a:bodyPr>
            <a:normAutofit fontScale="70000" lnSpcReduction="20000"/>
          </a:bodyPr>
          <a:lstStyle/>
          <a:p>
            <a:r>
              <a:rPr lang="en-US" dirty="0"/>
              <a:t>FLIPL Process Basics – Step 4</a:t>
            </a:r>
          </a:p>
        </p:txBody>
      </p:sp>
      <p:pic>
        <p:nvPicPr>
          <p:cNvPr id="5" name="Picture 4" descr="A picture containing person, military uniform, person, window&#10;&#10;Description automatically generated">
            <a:extLst>
              <a:ext uri="{FF2B5EF4-FFF2-40B4-BE49-F238E27FC236}">
                <a16:creationId xmlns:a16="http://schemas.microsoft.com/office/drawing/2014/main" id="{786DA8EF-52EF-75AA-91FC-4C816F1F7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135" y="1887611"/>
            <a:ext cx="4372585" cy="3410426"/>
          </a:xfrm>
          <a:prstGeom prst="rect">
            <a:avLst/>
          </a:prstGeom>
        </p:spPr>
      </p:pic>
    </p:spTree>
    <p:extLst>
      <p:ext uri="{BB962C8B-B14F-4D97-AF65-F5344CB8AC3E}">
        <p14:creationId xmlns:p14="http://schemas.microsoft.com/office/powerpoint/2010/main" val="1717405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FFB84-04C5-1791-CB89-324D95558231}"/>
              </a:ext>
            </a:extLst>
          </p:cNvPr>
          <p:cNvSpPr>
            <a:spLocks noGrp="1"/>
          </p:cNvSpPr>
          <p:nvPr>
            <p:ph idx="1"/>
          </p:nvPr>
        </p:nvSpPr>
        <p:spPr>
          <a:xfrm>
            <a:off x="1097280" y="1316554"/>
            <a:ext cx="4998720" cy="4552540"/>
          </a:xfrm>
        </p:spPr>
        <p:txBody>
          <a:bodyPr>
            <a:normAutofit fontScale="92500" lnSpcReduction="20000"/>
          </a:bodyPr>
          <a:lstStyle/>
          <a:p>
            <a:pPr>
              <a:buFont typeface="Wingdings" panose="05000000000000000000" pitchFamily="2" charset="2"/>
              <a:buChar char="§"/>
            </a:pPr>
            <a:r>
              <a:rPr lang="en-US" sz="2400" dirty="0"/>
              <a:t> Approving authority sends copy of the FLIPL to the finance and accounting office (FAO) to process debt.</a:t>
            </a:r>
          </a:p>
          <a:p>
            <a:pPr lvl="1">
              <a:buFont typeface="Wingdings" panose="05000000000000000000" pitchFamily="2" charset="2"/>
              <a:buChar char="§"/>
            </a:pPr>
            <a:r>
              <a:rPr lang="en-US" sz="1600" dirty="0"/>
              <a:t>Civilian personnel only can request a hearing with through the FAO.</a:t>
            </a:r>
          </a:p>
          <a:p>
            <a:pPr lvl="1">
              <a:buFont typeface="Wingdings" panose="05000000000000000000" pitchFamily="2" charset="2"/>
              <a:buChar char="§"/>
            </a:pPr>
            <a:r>
              <a:rPr lang="en-US" sz="1600" dirty="0"/>
              <a:t>Enlisted personnel can request remission of cancellation of indebtedness through their commander IAW AR 600-4.</a:t>
            </a:r>
          </a:p>
          <a:p>
            <a:pPr lvl="1">
              <a:buFont typeface="Wingdings" panose="05000000000000000000" pitchFamily="2" charset="2"/>
              <a:buChar char="§"/>
            </a:pPr>
            <a:r>
              <a:rPr lang="en-US" sz="1600" dirty="0"/>
              <a:t>Soldier can request extension of collection period based on hardship through the approving authority to the FAO.</a:t>
            </a:r>
          </a:p>
          <a:p>
            <a:pPr lvl="1">
              <a:buFont typeface="Wingdings" panose="05000000000000000000" pitchFamily="2" charset="2"/>
              <a:buChar char="§"/>
            </a:pPr>
            <a:r>
              <a:rPr lang="en-US" sz="1600" dirty="0"/>
              <a:t>Submit a DD Form 149 application to the Army Board of Correction for Military Records (ABCMR).</a:t>
            </a:r>
          </a:p>
          <a:p>
            <a:pPr marL="201168" lvl="1" indent="0">
              <a:buNone/>
            </a:pPr>
            <a:endParaRPr lang="en-US" sz="2400" dirty="0"/>
          </a:p>
        </p:txBody>
      </p:sp>
      <p:sp>
        <p:nvSpPr>
          <p:cNvPr id="3" name="Text Placeholder 2">
            <a:extLst>
              <a:ext uri="{FF2B5EF4-FFF2-40B4-BE49-F238E27FC236}">
                <a16:creationId xmlns:a16="http://schemas.microsoft.com/office/drawing/2014/main" id="{3D9EBCC8-29CF-D96C-68C0-AEE422AE12A3}"/>
              </a:ext>
            </a:extLst>
          </p:cNvPr>
          <p:cNvSpPr>
            <a:spLocks noGrp="1"/>
          </p:cNvSpPr>
          <p:nvPr>
            <p:ph type="body" sz="quarter" idx="13"/>
          </p:nvPr>
        </p:nvSpPr>
        <p:spPr/>
        <p:txBody>
          <a:bodyPr>
            <a:normAutofit fontScale="70000" lnSpcReduction="20000"/>
          </a:bodyPr>
          <a:lstStyle/>
          <a:p>
            <a:r>
              <a:rPr lang="en-US" dirty="0"/>
              <a:t>FLIPL Process Basics – Step 5</a:t>
            </a:r>
          </a:p>
        </p:txBody>
      </p:sp>
      <p:pic>
        <p:nvPicPr>
          <p:cNvPr id="5" name="Picture 4" descr="A picture containing text, indoor, person, ceiling&#10;&#10;Description automatically generated">
            <a:extLst>
              <a:ext uri="{FF2B5EF4-FFF2-40B4-BE49-F238E27FC236}">
                <a16:creationId xmlns:a16="http://schemas.microsoft.com/office/drawing/2014/main" id="{48C3E611-36CD-2234-5E9B-7F85DA923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3612" y="1442571"/>
            <a:ext cx="4309845" cy="4148332"/>
          </a:xfrm>
          <a:prstGeom prst="rect">
            <a:avLst/>
          </a:prstGeom>
        </p:spPr>
      </p:pic>
    </p:spTree>
    <p:extLst>
      <p:ext uri="{BB962C8B-B14F-4D97-AF65-F5344CB8AC3E}">
        <p14:creationId xmlns:p14="http://schemas.microsoft.com/office/powerpoint/2010/main" val="1258066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FFB84-04C5-1791-CB89-324D95558231}"/>
              </a:ext>
            </a:extLst>
          </p:cNvPr>
          <p:cNvSpPr>
            <a:spLocks noGrp="1"/>
          </p:cNvSpPr>
          <p:nvPr>
            <p:ph idx="1"/>
          </p:nvPr>
        </p:nvSpPr>
        <p:spPr>
          <a:xfrm>
            <a:off x="1097280" y="1316554"/>
            <a:ext cx="4998720" cy="4552540"/>
          </a:xfrm>
        </p:spPr>
        <p:txBody>
          <a:bodyPr>
            <a:normAutofit fontScale="92500" lnSpcReduction="10000"/>
          </a:bodyPr>
          <a:lstStyle/>
          <a:p>
            <a:pPr>
              <a:buFont typeface="Wingdings" panose="05000000000000000000" pitchFamily="2" charset="2"/>
              <a:buChar char="§"/>
            </a:pPr>
            <a:r>
              <a:rPr lang="en-US" sz="1800" dirty="0"/>
              <a:t> Statement of Charges</a:t>
            </a:r>
          </a:p>
          <a:p>
            <a:pPr lvl="1">
              <a:buFont typeface="Wingdings" panose="05000000000000000000" pitchFamily="2" charset="2"/>
              <a:buChar char="§"/>
            </a:pPr>
            <a:r>
              <a:rPr lang="en-US" sz="1600" dirty="0"/>
              <a:t>Available when: (1) respondent admits liability and agrees to pay; (2) charge does not exceed one-month’s pay; and (3) mandatory FLIPL or 15-6 not otherwise required.</a:t>
            </a:r>
          </a:p>
          <a:p>
            <a:pPr>
              <a:buFont typeface="Wingdings" panose="05000000000000000000" pitchFamily="2" charset="2"/>
              <a:buChar char="§"/>
            </a:pPr>
            <a:r>
              <a:rPr lang="en-US" sz="1800" dirty="0"/>
              <a:t> “Short FLIPL”</a:t>
            </a:r>
          </a:p>
          <a:p>
            <a:pPr lvl="1">
              <a:buFont typeface="Wingdings" panose="05000000000000000000" pitchFamily="2" charset="2"/>
              <a:buChar char="§"/>
            </a:pPr>
            <a:r>
              <a:rPr lang="en-US" sz="1600" dirty="0"/>
              <a:t>Available when approving authority determines sufficient information is initially available to determine liability without investigation.</a:t>
            </a:r>
          </a:p>
          <a:p>
            <a:pPr lvl="1">
              <a:buFont typeface="Wingdings" panose="05000000000000000000" pitchFamily="2" charset="2"/>
              <a:buChar char="§"/>
            </a:pPr>
            <a:r>
              <a:rPr lang="en-US" sz="1600" dirty="0"/>
              <a:t>Respondent retains notification/rebuttal rights.</a:t>
            </a:r>
          </a:p>
          <a:p>
            <a:pPr>
              <a:buFont typeface="Wingdings" panose="05000000000000000000" pitchFamily="2" charset="2"/>
              <a:buChar char="§"/>
            </a:pPr>
            <a:r>
              <a:rPr lang="en-US" sz="1800" dirty="0"/>
              <a:t> </a:t>
            </a:r>
            <a:r>
              <a:rPr lang="en-US" sz="1800" i="1" dirty="0"/>
              <a:t>See </a:t>
            </a:r>
            <a:r>
              <a:rPr lang="en-US" sz="1800" dirty="0"/>
              <a:t>AR 735-5, 4-3 for other administrative alternatives (e.g. loss due to abandonment order, contamination, unserviceable equipment).</a:t>
            </a:r>
          </a:p>
          <a:p>
            <a:pPr>
              <a:buFont typeface="Wingdings" panose="05000000000000000000" pitchFamily="2" charset="2"/>
              <a:buChar char="§"/>
            </a:pPr>
            <a:endParaRPr lang="en-US" sz="1800" dirty="0"/>
          </a:p>
        </p:txBody>
      </p:sp>
      <p:sp>
        <p:nvSpPr>
          <p:cNvPr id="3" name="Text Placeholder 2">
            <a:extLst>
              <a:ext uri="{FF2B5EF4-FFF2-40B4-BE49-F238E27FC236}">
                <a16:creationId xmlns:a16="http://schemas.microsoft.com/office/drawing/2014/main" id="{3D9EBCC8-29CF-D96C-68C0-AEE422AE12A3}"/>
              </a:ext>
            </a:extLst>
          </p:cNvPr>
          <p:cNvSpPr>
            <a:spLocks noGrp="1"/>
          </p:cNvSpPr>
          <p:nvPr>
            <p:ph type="body" sz="quarter" idx="13"/>
          </p:nvPr>
        </p:nvSpPr>
        <p:spPr/>
        <p:txBody>
          <a:bodyPr>
            <a:normAutofit fontScale="70000" lnSpcReduction="20000"/>
          </a:bodyPr>
          <a:lstStyle/>
          <a:p>
            <a:r>
              <a:rPr lang="en-US" dirty="0"/>
              <a:t>FLIPL Alternatives</a:t>
            </a:r>
          </a:p>
        </p:txBody>
      </p:sp>
      <p:pic>
        <p:nvPicPr>
          <p:cNvPr id="7" name="Picture 6" descr="A sign on the side of a road&#10;&#10;Description automatically generated with medium confidence">
            <a:extLst>
              <a:ext uri="{FF2B5EF4-FFF2-40B4-BE49-F238E27FC236}">
                <a16:creationId xmlns:a16="http://schemas.microsoft.com/office/drawing/2014/main" id="{C1F27DD4-C23A-4B17-0AC0-DDA9C752AAE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24385" y="3300066"/>
            <a:ext cx="3173961" cy="2647405"/>
          </a:xfrm>
          <a:prstGeom prst="rect">
            <a:avLst/>
          </a:prstGeom>
        </p:spPr>
      </p:pic>
      <p:pic>
        <p:nvPicPr>
          <p:cNvPr id="5" name="Picture 4" descr="A picture containing car, seat, car seat, vehicle&#10;&#10;Description automatically generated">
            <a:extLst>
              <a:ext uri="{FF2B5EF4-FFF2-40B4-BE49-F238E27FC236}">
                <a16:creationId xmlns:a16="http://schemas.microsoft.com/office/drawing/2014/main" id="{BBCDCD84-F3C8-B890-57E2-3225346FFF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1317092"/>
            <a:ext cx="3120910" cy="2238103"/>
          </a:xfrm>
          <a:prstGeom prst="rect">
            <a:avLst/>
          </a:prstGeom>
        </p:spPr>
      </p:pic>
    </p:spTree>
    <p:extLst>
      <p:ext uri="{BB962C8B-B14F-4D97-AF65-F5344CB8AC3E}">
        <p14:creationId xmlns:p14="http://schemas.microsoft.com/office/powerpoint/2010/main" val="2475223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185A2-A2DC-0311-C6C1-8E93F480AA8B}"/>
              </a:ext>
            </a:extLst>
          </p:cNvPr>
          <p:cNvSpPr>
            <a:spLocks noGrp="1"/>
          </p:cNvSpPr>
          <p:nvPr>
            <p:ph type="ctrTitle"/>
          </p:nvPr>
        </p:nvSpPr>
        <p:spPr>
          <a:xfrm>
            <a:off x="1066800" y="2664822"/>
            <a:ext cx="10058400" cy="1172609"/>
          </a:xfrm>
        </p:spPr>
        <p:txBody>
          <a:bodyPr/>
          <a:lstStyle/>
          <a:p>
            <a:pPr algn="ctr"/>
            <a:r>
              <a:rPr lang="en-US" dirty="0"/>
              <a:t>Questions?</a:t>
            </a:r>
          </a:p>
        </p:txBody>
      </p:sp>
    </p:spTree>
    <p:extLst>
      <p:ext uri="{BB962C8B-B14F-4D97-AF65-F5344CB8AC3E}">
        <p14:creationId xmlns:p14="http://schemas.microsoft.com/office/powerpoint/2010/main" val="264376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8D7066-B5F9-C34C-2893-80EE784D5CD1}"/>
              </a:ext>
            </a:extLst>
          </p:cNvPr>
          <p:cNvSpPr>
            <a:spLocks noGrp="1"/>
          </p:cNvSpPr>
          <p:nvPr>
            <p:ph idx="1"/>
          </p:nvPr>
        </p:nvSpPr>
        <p:spPr/>
        <p:txBody>
          <a:bodyPr/>
          <a:lstStyle/>
          <a:p>
            <a:pPr marL="182880" indent="-182880">
              <a:lnSpc>
                <a:spcPct val="95000"/>
              </a:lnSpc>
              <a:spcBef>
                <a:spcPts val="1000"/>
              </a:spcBef>
              <a:buSzPct val="100000"/>
              <a:buFont typeface="Arial"/>
              <a:buChar char="▪"/>
            </a:pPr>
            <a:r>
              <a:rPr lang="en-US" sz="1800" dirty="0"/>
              <a:t>Financial Liability Investigation of Property Loss.</a:t>
            </a:r>
          </a:p>
          <a:p>
            <a:pPr marL="182880" indent="-182880">
              <a:lnSpc>
                <a:spcPct val="95000"/>
              </a:lnSpc>
              <a:spcBef>
                <a:spcPts val="1000"/>
              </a:spcBef>
              <a:buSzPct val="100000"/>
              <a:buFont typeface="Arial"/>
              <a:buChar char="▪"/>
            </a:pPr>
            <a:endParaRPr lang="en-US" sz="1800" dirty="0"/>
          </a:p>
          <a:p>
            <a:pPr marL="182880" indent="-182880">
              <a:lnSpc>
                <a:spcPct val="95000"/>
              </a:lnSpc>
              <a:spcBef>
                <a:spcPts val="1000"/>
              </a:spcBef>
              <a:buSzPct val="100000"/>
              <a:buFont typeface="Arial"/>
              <a:buChar char="▪"/>
            </a:pPr>
            <a:r>
              <a:rPr lang="en-US" sz="1800" dirty="0"/>
              <a:t>“An instrument for recording circumstances concerning loss, damage, destruction or theft (LDDT) of Army property. It serves as, or supports, a voucher to adjust property records on which the property is listed. It also serves to determine any question of responsibility (financial or otherwise) for absence or condition of the articles.” AR 735-5, Definitions.</a:t>
            </a:r>
          </a:p>
          <a:p>
            <a:pPr marL="182880" indent="-182880">
              <a:lnSpc>
                <a:spcPct val="95000"/>
              </a:lnSpc>
              <a:spcBef>
                <a:spcPts val="1000"/>
              </a:spcBef>
              <a:buSzPct val="100000"/>
              <a:buFont typeface="Arial"/>
              <a:buChar char="▪"/>
            </a:pPr>
            <a:endParaRPr lang="en-US" sz="1800" dirty="0"/>
          </a:p>
          <a:p>
            <a:pPr marL="182880" indent="-182880">
              <a:lnSpc>
                <a:spcPct val="95000"/>
              </a:lnSpc>
              <a:spcBef>
                <a:spcPts val="1000"/>
              </a:spcBef>
              <a:buSzPct val="100000"/>
              <a:buFont typeface="Arial"/>
              <a:buChar char="▪"/>
            </a:pPr>
            <a:r>
              <a:rPr lang="en-US" sz="1800" dirty="0"/>
              <a:t>AR 735-5 uses the term “FLIPL” to refer to both the investigation and the administrative packet that accounts for the property loss. AR 735-5, 2-1.</a:t>
            </a:r>
          </a:p>
          <a:p>
            <a:pPr marL="182880" indent="-182880">
              <a:lnSpc>
                <a:spcPct val="95000"/>
              </a:lnSpc>
              <a:spcBef>
                <a:spcPts val="1000"/>
              </a:spcBef>
              <a:buSzPct val="100000"/>
              <a:buFont typeface="Arial"/>
              <a:buChar char="▪"/>
            </a:pPr>
            <a:endParaRPr lang="en-US" sz="1800" dirty="0"/>
          </a:p>
          <a:p>
            <a:pPr marL="182880" indent="-182880">
              <a:lnSpc>
                <a:spcPct val="95000"/>
              </a:lnSpc>
              <a:spcBef>
                <a:spcPts val="1000"/>
              </a:spcBef>
              <a:buSzPct val="100000"/>
              <a:buFont typeface="Arial"/>
              <a:buChar char="▪"/>
            </a:pPr>
            <a:r>
              <a:rPr lang="en-US" sz="1800" dirty="0"/>
              <a:t>Put simply, a FLIPL is both </a:t>
            </a:r>
            <a:r>
              <a:rPr lang="en-US" sz="1800" b="1" dirty="0"/>
              <a:t>an investigation</a:t>
            </a:r>
            <a:r>
              <a:rPr lang="en-US" sz="1800" dirty="0"/>
              <a:t> and </a:t>
            </a:r>
            <a:r>
              <a:rPr lang="en-US" sz="1800" b="1" dirty="0"/>
              <a:t>an administrative tool</a:t>
            </a:r>
            <a:r>
              <a:rPr lang="en-US" sz="1800" dirty="0"/>
              <a:t> to account for lost or damaged property.</a:t>
            </a:r>
          </a:p>
          <a:p>
            <a:endParaRPr lang="en-US" sz="1800" dirty="0"/>
          </a:p>
        </p:txBody>
      </p:sp>
      <p:sp>
        <p:nvSpPr>
          <p:cNvPr id="3" name="Text Placeholder 2">
            <a:extLst>
              <a:ext uri="{FF2B5EF4-FFF2-40B4-BE49-F238E27FC236}">
                <a16:creationId xmlns:a16="http://schemas.microsoft.com/office/drawing/2014/main" id="{855B3C5D-D890-9382-D5B4-B763311E8FF7}"/>
              </a:ext>
            </a:extLst>
          </p:cNvPr>
          <p:cNvSpPr>
            <a:spLocks noGrp="1"/>
          </p:cNvSpPr>
          <p:nvPr>
            <p:ph type="body" sz="quarter" idx="13"/>
          </p:nvPr>
        </p:nvSpPr>
        <p:spPr/>
        <p:txBody>
          <a:bodyPr>
            <a:normAutofit fontScale="70000" lnSpcReduction="20000"/>
          </a:bodyPr>
          <a:lstStyle/>
          <a:p>
            <a:r>
              <a:rPr lang="en-US" dirty="0"/>
              <a:t>What is a FLIPL?</a:t>
            </a:r>
          </a:p>
        </p:txBody>
      </p:sp>
    </p:spTree>
    <p:extLst>
      <p:ext uri="{BB962C8B-B14F-4D97-AF65-F5344CB8AC3E}">
        <p14:creationId xmlns:p14="http://schemas.microsoft.com/office/powerpoint/2010/main" val="146551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FFB84-04C5-1791-CB89-324D95558231}"/>
              </a:ext>
            </a:extLst>
          </p:cNvPr>
          <p:cNvSpPr>
            <a:spLocks noGrp="1"/>
          </p:cNvSpPr>
          <p:nvPr>
            <p:ph idx="1"/>
          </p:nvPr>
        </p:nvSpPr>
        <p:spPr>
          <a:xfrm>
            <a:off x="1097280" y="1316554"/>
            <a:ext cx="4998720" cy="4552540"/>
          </a:xfrm>
        </p:spPr>
        <p:txBody>
          <a:bodyPr/>
          <a:lstStyle/>
          <a:p>
            <a:pPr marL="182880" indent="-182880">
              <a:lnSpc>
                <a:spcPct val="95000"/>
              </a:lnSpc>
              <a:spcBef>
                <a:spcPts val="1000"/>
              </a:spcBef>
              <a:buSzPct val="100000"/>
              <a:buFont typeface="Arial"/>
              <a:buChar char="▪"/>
            </a:pPr>
            <a:r>
              <a:rPr lang="en-US" sz="2000" dirty="0"/>
              <a:t>Documents the circumstances concerning the </a:t>
            </a:r>
            <a:r>
              <a:rPr lang="en-US" sz="2000" b="1" dirty="0"/>
              <a:t>loss or damage</a:t>
            </a:r>
            <a:r>
              <a:rPr lang="en-US" sz="2000" dirty="0"/>
              <a:t> of Government property.</a:t>
            </a:r>
          </a:p>
          <a:p>
            <a:pPr marL="182880" indent="-182880">
              <a:lnSpc>
                <a:spcPct val="95000"/>
              </a:lnSpc>
              <a:spcBef>
                <a:spcPts val="1000"/>
              </a:spcBef>
              <a:buSzPct val="100000"/>
              <a:buFont typeface="Arial"/>
              <a:buChar char="▪"/>
            </a:pPr>
            <a:endParaRPr lang="en-US" sz="2000" dirty="0"/>
          </a:p>
          <a:p>
            <a:pPr marL="182880" indent="-182880">
              <a:lnSpc>
                <a:spcPct val="95000"/>
              </a:lnSpc>
              <a:spcBef>
                <a:spcPts val="1000"/>
              </a:spcBef>
              <a:buSzPct val="100000"/>
              <a:buFont typeface="Arial"/>
              <a:buChar char="▪"/>
            </a:pPr>
            <a:r>
              <a:rPr lang="en-US" sz="2000" dirty="0"/>
              <a:t>Serves as an administrative tool for adjusting property records.</a:t>
            </a:r>
          </a:p>
          <a:p>
            <a:pPr marL="182880" indent="-182880">
              <a:lnSpc>
                <a:spcPct val="95000"/>
              </a:lnSpc>
              <a:spcBef>
                <a:spcPts val="1000"/>
              </a:spcBef>
              <a:buSzPct val="100000"/>
              <a:buFont typeface="Arial"/>
              <a:buChar char="▪"/>
            </a:pPr>
            <a:endParaRPr lang="en-US" sz="2000" dirty="0"/>
          </a:p>
          <a:p>
            <a:pPr marL="182880" indent="-182880">
              <a:lnSpc>
                <a:spcPct val="95000"/>
              </a:lnSpc>
              <a:spcBef>
                <a:spcPts val="1000"/>
              </a:spcBef>
              <a:buSzPct val="100000"/>
              <a:buFont typeface="Arial"/>
              <a:buChar char="▪"/>
            </a:pPr>
            <a:r>
              <a:rPr lang="en-US" sz="2000" dirty="0"/>
              <a:t>Documents a charge of/or provides relief from financial liability for an individual or entity.</a:t>
            </a:r>
          </a:p>
          <a:p>
            <a:endParaRPr lang="en-US" dirty="0"/>
          </a:p>
        </p:txBody>
      </p:sp>
      <p:sp>
        <p:nvSpPr>
          <p:cNvPr id="3" name="Text Placeholder 2">
            <a:extLst>
              <a:ext uri="{FF2B5EF4-FFF2-40B4-BE49-F238E27FC236}">
                <a16:creationId xmlns:a16="http://schemas.microsoft.com/office/drawing/2014/main" id="{3D9EBCC8-29CF-D96C-68C0-AEE422AE12A3}"/>
              </a:ext>
            </a:extLst>
          </p:cNvPr>
          <p:cNvSpPr>
            <a:spLocks noGrp="1"/>
          </p:cNvSpPr>
          <p:nvPr>
            <p:ph type="body" sz="quarter" idx="13"/>
          </p:nvPr>
        </p:nvSpPr>
        <p:spPr/>
        <p:txBody>
          <a:bodyPr>
            <a:normAutofit fontScale="70000" lnSpcReduction="20000"/>
          </a:bodyPr>
          <a:lstStyle/>
          <a:p>
            <a:r>
              <a:rPr lang="en-US" dirty="0"/>
              <a:t>Why do we do FLIPLs?</a:t>
            </a:r>
          </a:p>
        </p:txBody>
      </p:sp>
      <p:pic>
        <p:nvPicPr>
          <p:cNvPr id="4" name="Picture 3">
            <a:extLst>
              <a:ext uri="{FF2B5EF4-FFF2-40B4-BE49-F238E27FC236}">
                <a16:creationId xmlns:a16="http://schemas.microsoft.com/office/drawing/2014/main" id="{C7ADBE66-87F0-B3B2-CA2C-13A8729BD88D}"/>
              </a:ext>
            </a:extLst>
          </p:cNvPr>
          <p:cNvPicPr>
            <a:picLocks noChangeAspect="1"/>
          </p:cNvPicPr>
          <p:nvPr/>
        </p:nvPicPr>
        <p:blipFill>
          <a:blip r:embed="rId2"/>
          <a:stretch>
            <a:fillRect/>
          </a:stretch>
        </p:blipFill>
        <p:spPr>
          <a:xfrm>
            <a:off x="6096000" y="1554679"/>
            <a:ext cx="3862221" cy="2175583"/>
          </a:xfrm>
          <a:prstGeom prst="rect">
            <a:avLst/>
          </a:prstGeom>
        </p:spPr>
      </p:pic>
      <p:pic>
        <p:nvPicPr>
          <p:cNvPr id="6" name="Picture 5">
            <a:extLst>
              <a:ext uri="{FF2B5EF4-FFF2-40B4-BE49-F238E27FC236}">
                <a16:creationId xmlns:a16="http://schemas.microsoft.com/office/drawing/2014/main" id="{E98B3BD5-0215-D39F-705E-4C3CB0AC8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6191" y="3454655"/>
            <a:ext cx="3709850" cy="2086791"/>
          </a:xfrm>
          <a:prstGeom prst="rect">
            <a:avLst/>
          </a:prstGeom>
        </p:spPr>
      </p:pic>
    </p:spTree>
    <p:extLst>
      <p:ext uri="{BB962C8B-B14F-4D97-AF65-F5344CB8AC3E}">
        <p14:creationId xmlns:p14="http://schemas.microsoft.com/office/powerpoint/2010/main" val="3284752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FFB84-04C5-1791-CB89-324D95558231}"/>
              </a:ext>
            </a:extLst>
          </p:cNvPr>
          <p:cNvSpPr>
            <a:spLocks noGrp="1"/>
          </p:cNvSpPr>
          <p:nvPr>
            <p:ph idx="1"/>
          </p:nvPr>
        </p:nvSpPr>
        <p:spPr/>
        <p:txBody>
          <a:bodyPr/>
          <a:lstStyle/>
          <a:p>
            <a:pPr marL="182880" indent="-182880">
              <a:lnSpc>
                <a:spcPct val="95000"/>
              </a:lnSpc>
              <a:spcBef>
                <a:spcPts val="1000"/>
              </a:spcBef>
              <a:buSzPct val="100000"/>
              <a:buFont typeface="Arial"/>
              <a:buChar char="▪"/>
            </a:pPr>
            <a:r>
              <a:rPr lang="en-US" sz="1600" dirty="0"/>
              <a:t>A FLIPL is one of several methods available to relieve an individual or organization from responsibility for property. AR 735-5, 5-2.</a:t>
            </a:r>
          </a:p>
          <a:p>
            <a:pPr marL="182880" indent="-182880">
              <a:lnSpc>
                <a:spcPct val="95000"/>
              </a:lnSpc>
              <a:spcBef>
                <a:spcPts val="1000"/>
              </a:spcBef>
              <a:buSzPct val="100000"/>
              <a:buFont typeface="Arial"/>
              <a:buChar char="▪"/>
            </a:pPr>
            <a:r>
              <a:rPr lang="en-US" sz="1600" dirty="0"/>
              <a:t>AR 735-5, 5-3 lists circumstances when FLIPLs are </a:t>
            </a:r>
            <a:r>
              <a:rPr lang="en-US" sz="1600" b="1" dirty="0"/>
              <a:t>mandatory</a:t>
            </a:r>
            <a:r>
              <a:rPr lang="en-US" sz="1600" dirty="0"/>
              <a:t>, they include (but are not limited to):</a:t>
            </a:r>
          </a:p>
          <a:p>
            <a:pPr marL="640080" lvl="1" indent="-182880">
              <a:lnSpc>
                <a:spcPct val="95000"/>
              </a:lnSpc>
              <a:spcBef>
                <a:spcPts val="1000"/>
              </a:spcBef>
              <a:buSzPct val="100000"/>
              <a:buFont typeface="Arial"/>
              <a:buChar char="▪"/>
            </a:pPr>
            <a:r>
              <a:rPr lang="en-US" sz="1400" b="1" dirty="0"/>
              <a:t>Negligence/willful misconduct suspected; individual does not admit liability.</a:t>
            </a:r>
          </a:p>
          <a:p>
            <a:pPr marL="640080" lvl="1" indent="-182880">
              <a:lnSpc>
                <a:spcPct val="95000"/>
              </a:lnSpc>
              <a:spcBef>
                <a:spcPts val="1000"/>
              </a:spcBef>
              <a:buSzPct val="100000"/>
              <a:buFont typeface="Arial"/>
              <a:buChar char="▪"/>
            </a:pPr>
            <a:r>
              <a:rPr lang="en-US" sz="1400" dirty="0"/>
              <a:t>Loss involves a change of the APO’s (think PBO) inventory and out-going APO does not voluntarily reimburse.</a:t>
            </a:r>
          </a:p>
          <a:p>
            <a:pPr marL="640080" lvl="1" indent="-182880">
              <a:lnSpc>
                <a:spcPct val="95000"/>
              </a:lnSpc>
              <a:spcBef>
                <a:spcPts val="1000"/>
              </a:spcBef>
              <a:buSzPct val="100000"/>
              <a:buFont typeface="Arial"/>
              <a:buChar char="▪"/>
            </a:pPr>
            <a:r>
              <a:rPr lang="en-US" sz="1400" b="1" dirty="0"/>
              <a:t>Value of loss exceeds the responsible individual’s monthly pay.</a:t>
            </a:r>
          </a:p>
          <a:p>
            <a:pPr marL="640080" lvl="1" indent="-182880">
              <a:lnSpc>
                <a:spcPct val="95000"/>
              </a:lnSpc>
              <a:spcBef>
                <a:spcPts val="1000"/>
              </a:spcBef>
              <a:buSzPct val="100000"/>
              <a:buFont typeface="Arial"/>
              <a:buChar char="▪"/>
            </a:pPr>
            <a:r>
              <a:rPr lang="en-US" sz="1400" dirty="0"/>
              <a:t>Special circumstances – (e.g. loss of public funds, fire/theft/natural disaster, certain combat losses, bulk fuel, etc.)</a:t>
            </a:r>
          </a:p>
          <a:p>
            <a:pPr marL="640080" lvl="1" indent="-182880">
              <a:lnSpc>
                <a:spcPct val="95000"/>
              </a:lnSpc>
              <a:spcBef>
                <a:spcPts val="1000"/>
              </a:spcBef>
              <a:buSzPct val="100000"/>
              <a:buFont typeface="Arial"/>
              <a:buChar char="▪"/>
            </a:pPr>
            <a:r>
              <a:rPr lang="en-US" sz="1400" b="1" dirty="0"/>
              <a:t>When investigation is necessary to determine cause/responsibility for the loss. (</a:t>
            </a:r>
            <a:r>
              <a:rPr lang="en-US" sz="1400" b="1" i="1" dirty="0"/>
              <a:t>See </a:t>
            </a:r>
            <a:r>
              <a:rPr lang="en-US" sz="1400" b="1" dirty="0"/>
              <a:t>AR 735-5, 5-3(a)(10)). </a:t>
            </a:r>
          </a:p>
          <a:p>
            <a:pPr marL="347472" indent="-182880">
              <a:lnSpc>
                <a:spcPct val="95000"/>
              </a:lnSpc>
              <a:spcBef>
                <a:spcPts val="1000"/>
              </a:spcBef>
              <a:buFont typeface="Arial"/>
              <a:buChar char="▪"/>
            </a:pPr>
            <a:r>
              <a:rPr lang="en-US" sz="1600" dirty="0"/>
              <a:t>Certain losses require a FLIPL </a:t>
            </a:r>
            <a:r>
              <a:rPr lang="en-US" sz="1600" i="1" dirty="0"/>
              <a:t>and</a:t>
            </a:r>
            <a:r>
              <a:rPr lang="en-US" sz="1600" dirty="0"/>
              <a:t> an AR 15-6 investigation:</a:t>
            </a:r>
          </a:p>
          <a:p>
            <a:pPr marL="640080" lvl="1" indent="-182880">
              <a:lnSpc>
                <a:spcPct val="95000"/>
              </a:lnSpc>
              <a:spcBef>
                <a:spcPts val="1000"/>
              </a:spcBef>
              <a:buSzPct val="100000"/>
              <a:buFont typeface="Arial"/>
              <a:buChar char="▪"/>
            </a:pPr>
            <a:r>
              <a:rPr lang="en-US" sz="1400" b="1" dirty="0"/>
              <a:t>Loss of controlled inventory items.</a:t>
            </a:r>
          </a:p>
          <a:p>
            <a:pPr marL="640080" lvl="1" indent="-182880">
              <a:lnSpc>
                <a:spcPct val="95000"/>
              </a:lnSpc>
              <a:spcBef>
                <a:spcPts val="1000"/>
              </a:spcBef>
              <a:buSzPct val="100000"/>
              <a:buFont typeface="Arial"/>
              <a:buChar char="▪"/>
            </a:pPr>
            <a:r>
              <a:rPr lang="en-US" sz="1400" dirty="0"/>
              <a:t>Sensitive item serial number changes of more than two characters.</a:t>
            </a:r>
          </a:p>
          <a:p>
            <a:endParaRPr lang="en-US" sz="1600" dirty="0"/>
          </a:p>
        </p:txBody>
      </p:sp>
      <p:sp>
        <p:nvSpPr>
          <p:cNvPr id="3" name="Text Placeholder 2">
            <a:extLst>
              <a:ext uri="{FF2B5EF4-FFF2-40B4-BE49-F238E27FC236}">
                <a16:creationId xmlns:a16="http://schemas.microsoft.com/office/drawing/2014/main" id="{3D9EBCC8-29CF-D96C-68C0-AEE422AE12A3}"/>
              </a:ext>
            </a:extLst>
          </p:cNvPr>
          <p:cNvSpPr>
            <a:spLocks noGrp="1"/>
          </p:cNvSpPr>
          <p:nvPr>
            <p:ph type="body" sz="quarter" idx="13"/>
          </p:nvPr>
        </p:nvSpPr>
        <p:spPr/>
        <p:txBody>
          <a:bodyPr>
            <a:normAutofit fontScale="70000" lnSpcReduction="20000"/>
          </a:bodyPr>
          <a:lstStyle/>
          <a:p>
            <a:r>
              <a:rPr lang="en-US" dirty="0"/>
              <a:t>When do we do FLIPLs?</a:t>
            </a:r>
          </a:p>
        </p:txBody>
      </p:sp>
    </p:spTree>
    <p:extLst>
      <p:ext uri="{BB962C8B-B14F-4D97-AF65-F5344CB8AC3E}">
        <p14:creationId xmlns:p14="http://schemas.microsoft.com/office/powerpoint/2010/main" val="80125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9EBCC8-29CF-D96C-68C0-AEE422AE12A3}"/>
              </a:ext>
            </a:extLst>
          </p:cNvPr>
          <p:cNvSpPr>
            <a:spLocks noGrp="1"/>
          </p:cNvSpPr>
          <p:nvPr>
            <p:ph type="body" sz="quarter" idx="13"/>
          </p:nvPr>
        </p:nvSpPr>
        <p:spPr/>
        <p:txBody>
          <a:bodyPr>
            <a:normAutofit fontScale="70000" lnSpcReduction="20000"/>
          </a:bodyPr>
          <a:lstStyle/>
          <a:p>
            <a:r>
              <a:rPr lang="en-US" dirty="0"/>
              <a:t>How do we do FLIPLs? – Process Overview</a:t>
            </a:r>
          </a:p>
        </p:txBody>
      </p:sp>
      <p:sp>
        <p:nvSpPr>
          <p:cNvPr id="4" name="Rectangle 3">
            <a:extLst>
              <a:ext uri="{FF2B5EF4-FFF2-40B4-BE49-F238E27FC236}">
                <a16:creationId xmlns:a16="http://schemas.microsoft.com/office/drawing/2014/main" id="{11867A21-ADC0-9A89-E2AC-F085CC274521}"/>
              </a:ext>
            </a:extLst>
          </p:cNvPr>
          <p:cNvSpPr/>
          <p:nvPr/>
        </p:nvSpPr>
        <p:spPr>
          <a:xfrm>
            <a:off x="706580" y="1214124"/>
            <a:ext cx="1958109" cy="817876"/>
          </a:xfrm>
          <a:prstGeom prst="rect">
            <a:avLst/>
          </a:prstGeom>
          <a:solidFill>
            <a:schemeClr val="accent1">
              <a:lumMod val="50000"/>
            </a:schemeClr>
          </a:solidFill>
          <a:ln w="28575">
            <a:solidFill>
              <a:schemeClr val="tx1"/>
            </a:solidFill>
            <a:miter/>
          </a:ln>
        </p:spPr>
        <p:style>
          <a:lnRef idx="0">
            <a:schemeClr val="accent1"/>
          </a:lnRef>
          <a:fillRef idx="1">
            <a:schemeClr val="accent1"/>
          </a:fillRef>
          <a:effectRef idx="0">
            <a:srgbClr val="000000"/>
          </a:effectRef>
          <a:fontRef idx="minor">
            <a:srgbClr val="FFFFFF"/>
          </a:fontRef>
        </p:style>
        <p:txBody>
          <a:bodyPr rtlCol="0" anchor="t"/>
          <a:lstStyle/>
          <a:p>
            <a:pPr algn="ctr">
              <a:lnSpc>
                <a:spcPct val="95000"/>
              </a:lnSpc>
            </a:pPr>
            <a:r>
              <a:rPr lang="en-US" sz="1600" dirty="0"/>
              <a:t>Step 1: Initiation</a:t>
            </a:r>
          </a:p>
        </p:txBody>
      </p:sp>
      <p:sp>
        <p:nvSpPr>
          <p:cNvPr id="5" name="Rectangle 4">
            <a:extLst>
              <a:ext uri="{FF2B5EF4-FFF2-40B4-BE49-F238E27FC236}">
                <a16:creationId xmlns:a16="http://schemas.microsoft.com/office/drawing/2014/main" id="{076D860A-C836-4F6B-10C6-F1CDD88F002F}"/>
              </a:ext>
            </a:extLst>
          </p:cNvPr>
          <p:cNvSpPr/>
          <p:nvPr/>
        </p:nvSpPr>
        <p:spPr>
          <a:xfrm>
            <a:off x="2911762" y="1214124"/>
            <a:ext cx="1958109" cy="817876"/>
          </a:xfrm>
          <a:prstGeom prst="rect">
            <a:avLst/>
          </a:prstGeom>
          <a:solidFill>
            <a:schemeClr val="accent1">
              <a:lumMod val="75000"/>
            </a:schemeClr>
          </a:solidFill>
          <a:ln w="28575">
            <a:solidFill>
              <a:schemeClr val="tx1"/>
            </a:solidFill>
            <a:miter/>
          </a:ln>
        </p:spPr>
        <p:style>
          <a:lnRef idx="0">
            <a:schemeClr val="accent1"/>
          </a:lnRef>
          <a:fillRef idx="1">
            <a:schemeClr val="accent1"/>
          </a:fillRef>
          <a:effectRef idx="0">
            <a:srgbClr val="000000"/>
          </a:effectRef>
          <a:fontRef idx="minor">
            <a:srgbClr val="FFFFFF"/>
          </a:fontRef>
        </p:style>
        <p:txBody>
          <a:bodyPr rtlCol="0" anchor="t"/>
          <a:lstStyle/>
          <a:p>
            <a:pPr algn="ctr">
              <a:lnSpc>
                <a:spcPct val="95000"/>
              </a:lnSpc>
            </a:pPr>
            <a:r>
              <a:rPr lang="en-US" sz="1600" dirty="0"/>
              <a:t>Step 2: Investigation and Recommendation</a:t>
            </a:r>
          </a:p>
        </p:txBody>
      </p:sp>
      <p:sp>
        <p:nvSpPr>
          <p:cNvPr id="6" name="Rectangle 5">
            <a:extLst>
              <a:ext uri="{FF2B5EF4-FFF2-40B4-BE49-F238E27FC236}">
                <a16:creationId xmlns:a16="http://schemas.microsoft.com/office/drawing/2014/main" id="{6BBC7B7D-88DB-0CD4-BD78-E1C0C92E4890}"/>
              </a:ext>
            </a:extLst>
          </p:cNvPr>
          <p:cNvSpPr/>
          <p:nvPr/>
        </p:nvSpPr>
        <p:spPr>
          <a:xfrm>
            <a:off x="5116944" y="1214124"/>
            <a:ext cx="1958109" cy="817876"/>
          </a:xfrm>
          <a:prstGeom prst="rect">
            <a:avLst/>
          </a:prstGeom>
          <a:solidFill>
            <a:schemeClr val="accent1">
              <a:lumMod val="60000"/>
              <a:lumOff val="40000"/>
            </a:schemeClr>
          </a:solidFill>
          <a:ln w="28575">
            <a:solidFill>
              <a:schemeClr val="tx1"/>
            </a:solidFill>
            <a:miter/>
          </a:ln>
        </p:spPr>
        <p:style>
          <a:lnRef idx="0">
            <a:schemeClr val="accent1"/>
          </a:lnRef>
          <a:fillRef idx="1">
            <a:schemeClr val="accent1"/>
          </a:fillRef>
          <a:effectRef idx="0">
            <a:srgbClr val="000000"/>
          </a:effectRef>
          <a:fontRef idx="minor">
            <a:srgbClr val="FFFFFF"/>
          </a:fontRef>
        </p:style>
        <p:txBody>
          <a:bodyPr rtlCol="0" anchor="t"/>
          <a:lstStyle/>
          <a:p>
            <a:pPr algn="ctr">
              <a:lnSpc>
                <a:spcPct val="95000"/>
              </a:lnSpc>
            </a:pPr>
            <a:r>
              <a:rPr lang="en-US" sz="1600" dirty="0">
                <a:solidFill>
                  <a:schemeClr val="tx1"/>
                </a:solidFill>
              </a:rPr>
              <a:t>Step 3: Adjudication</a:t>
            </a:r>
          </a:p>
        </p:txBody>
      </p:sp>
      <p:sp>
        <p:nvSpPr>
          <p:cNvPr id="7" name="Rectangle 6">
            <a:extLst>
              <a:ext uri="{FF2B5EF4-FFF2-40B4-BE49-F238E27FC236}">
                <a16:creationId xmlns:a16="http://schemas.microsoft.com/office/drawing/2014/main" id="{6C4D0C99-68FA-B5ED-EA3C-D0D9F1978503}"/>
              </a:ext>
            </a:extLst>
          </p:cNvPr>
          <p:cNvSpPr/>
          <p:nvPr/>
        </p:nvSpPr>
        <p:spPr>
          <a:xfrm>
            <a:off x="7322126" y="1214124"/>
            <a:ext cx="1958109" cy="817876"/>
          </a:xfrm>
          <a:prstGeom prst="rect">
            <a:avLst/>
          </a:prstGeom>
          <a:solidFill>
            <a:schemeClr val="accent1">
              <a:lumMod val="40000"/>
              <a:lumOff val="60000"/>
            </a:schemeClr>
          </a:solidFill>
          <a:ln w="28575">
            <a:solidFill>
              <a:schemeClr val="tx1"/>
            </a:solidFill>
            <a:miter/>
          </a:ln>
        </p:spPr>
        <p:style>
          <a:lnRef idx="0">
            <a:schemeClr val="accent1"/>
          </a:lnRef>
          <a:fillRef idx="1">
            <a:schemeClr val="accent1"/>
          </a:fillRef>
          <a:effectRef idx="0">
            <a:srgbClr val="000000"/>
          </a:effectRef>
          <a:fontRef idx="minor">
            <a:srgbClr val="FFFFFF"/>
          </a:fontRef>
        </p:style>
        <p:txBody>
          <a:bodyPr rtlCol="0" anchor="t"/>
          <a:lstStyle/>
          <a:p>
            <a:pPr algn="ctr">
              <a:lnSpc>
                <a:spcPct val="95000"/>
              </a:lnSpc>
            </a:pPr>
            <a:r>
              <a:rPr lang="en-US" sz="1600" dirty="0">
                <a:solidFill>
                  <a:schemeClr val="tx1"/>
                </a:solidFill>
              </a:rPr>
              <a:t>Step 4: Notification</a:t>
            </a:r>
          </a:p>
        </p:txBody>
      </p:sp>
      <p:sp>
        <p:nvSpPr>
          <p:cNvPr id="8" name="Rectangle 7">
            <a:extLst>
              <a:ext uri="{FF2B5EF4-FFF2-40B4-BE49-F238E27FC236}">
                <a16:creationId xmlns:a16="http://schemas.microsoft.com/office/drawing/2014/main" id="{C7D4BD35-F18B-AE2B-15A1-29B36645A645}"/>
              </a:ext>
            </a:extLst>
          </p:cNvPr>
          <p:cNvSpPr/>
          <p:nvPr/>
        </p:nvSpPr>
        <p:spPr>
          <a:xfrm>
            <a:off x="9527308" y="1214124"/>
            <a:ext cx="1958109" cy="817876"/>
          </a:xfrm>
          <a:prstGeom prst="rect">
            <a:avLst/>
          </a:prstGeom>
          <a:solidFill>
            <a:schemeClr val="accent1">
              <a:lumMod val="20000"/>
              <a:lumOff val="80000"/>
            </a:schemeClr>
          </a:solidFill>
          <a:ln w="28575">
            <a:solidFill>
              <a:schemeClr val="tx1"/>
            </a:solidFill>
            <a:miter/>
          </a:ln>
        </p:spPr>
        <p:style>
          <a:lnRef idx="0">
            <a:schemeClr val="accent1"/>
          </a:lnRef>
          <a:fillRef idx="1">
            <a:schemeClr val="accent1"/>
          </a:fillRef>
          <a:effectRef idx="0">
            <a:srgbClr val="000000"/>
          </a:effectRef>
          <a:fontRef idx="minor">
            <a:srgbClr val="FFFFFF"/>
          </a:fontRef>
        </p:style>
        <p:txBody>
          <a:bodyPr rtlCol="0" anchor="t"/>
          <a:lstStyle/>
          <a:p>
            <a:pPr algn="ctr">
              <a:lnSpc>
                <a:spcPct val="95000"/>
              </a:lnSpc>
            </a:pPr>
            <a:r>
              <a:rPr lang="en-US" sz="1600" dirty="0">
                <a:solidFill>
                  <a:schemeClr val="tx1"/>
                </a:solidFill>
              </a:rPr>
              <a:t>Step 5: Collection</a:t>
            </a:r>
          </a:p>
        </p:txBody>
      </p:sp>
      <p:sp>
        <p:nvSpPr>
          <p:cNvPr id="9" name="Arrow: Right 8">
            <a:extLst>
              <a:ext uri="{FF2B5EF4-FFF2-40B4-BE49-F238E27FC236}">
                <a16:creationId xmlns:a16="http://schemas.microsoft.com/office/drawing/2014/main" id="{1FAC3807-190A-E2EF-C6A0-C63329CC60C2}"/>
              </a:ext>
            </a:extLst>
          </p:cNvPr>
          <p:cNvSpPr/>
          <p:nvPr/>
        </p:nvSpPr>
        <p:spPr>
          <a:xfrm>
            <a:off x="2667620" y="3290455"/>
            <a:ext cx="336837" cy="277089"/>
          </a:xfrm>
          <a:prstGeom prst="rightArrow">
            <a:avLst/>
          </a:prstGeom>
          <a:solidFill>
            <a:schemeClr val="tx1"/>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endParaRPr lang="en-US" sz="1700"/>
          </a:p>
        </p:txBody>
      </p:sp>
      <p:sp>
        <p:nvSpPr>
          <p:cNvPr id="10" name="Rectangle 9">
            <a:extLst>
              <a:ext uri="{FF2B5EF4-FFF2-40B4-BE49-F238E27FC236}">
                <a16:creationId xmlns:a16="http://schemas.microsoft.com/office/drawing/2014/main" id="{7934D8AD-4B9B-7914-92C6-B51769078A45}"/>
              </a:ext>
            </a:extLst>
          </p:cNvPr>
          <p:cNvSpPr/>
          <p:nvPr/>
        </p:nvSpPr>
        <p:spPr>
          <a:xfrm>
            <a:off x="706579" y="2028728"/>
            <a:ext cx="1958109" cy="3845595"/>
          </a:xfrm>
          <a:prstGeom prst="rect">
            <a:avLst/>
          </a:prstGeom>
          <a:noFill/>
          <a:ln w="28575">
            <a:solidFill>
              <a:schemeClr val="tx1"/>
            </a:solidFill>
            <a:miter/>
          </a:ln>
        </p:spPr>
        <p:style>
          <a:lnRef idx="0">
            <a:schemeClr val="accent1"/>
          </a:lnRef>
          <a:fillRef idx="1">
            <a:schemeClr val="accent1"/>
          </a:fillRef>
          <a:effectRef idx="0">
            <a:srgbClr val="000000"/>
          </a:effectRef>
          <a:fontRef idx="minor">
            <a:srgbClr val="FFFFFF"/>
          </a:fontRef>
        </p:style>
        <p:txBody>
          <a:bodyPr rtlCol="0" anchor="t"/>
          <a:lstStyle/>
          <a:p>
            <a:pPr marL="285750" indent="-285750">
              <a:lnSpc>
                <a:spcPct val="95000"/>
              </a:lnSpc>
              <a:buClr>
                <a:schemeClr val="accent1"/>
              </a:buClr>
              <a:buFont typeface="Wingdings" panose="05000000000000000000" pitchFamily="2" charset="2"/>
              <a:buChar char="§"/>
            </a:pPr>
            <a:r>
              <a:rPr lang="en-US" sz="1200" dirty="0">
                <a:solidFill>
                  <a:schemeClr val="tx1"/>
                </a:solidFill>
              </a:rPr>
              <a:t>Starts when loss is discovered.</a:t>
            </a:r>
          </a:p>
          <a:p>
            <a:pPr marL="285750" indent="-285750">
              <a:lnSpc>
                <a:spcPct val="95000"/>
              </a:lnSpc>
              <a:buClr>
                <a:schemeClr val="accent1"/>
              </a:buClr>
              <a:buFont typeface="Wingdings" panose="05000000000000000000" pitchFamily="2" charset="2"/>
              <a:buChar char="§"/>
            </a:pPr>
            <a:endParaRPr lang="en-US" sz="1200" dirty="0">
              <a:solidFill>
                <a:schemeClr val="tx1"/>
              </a:solidFill>
            </a:endParaRPr>
          </a:p>
          <a:p>
            <a:pPr marL="285750" indent="-285750">
              <a:lnSpc>
                <a:spcPct val="95000"/>
              </a:lnSpc>
              <a:buClr>
                <a:schemeClr val="accent1"/>
              </a:buClr>
              <a:buFont typeface="Wingdings" panose="05000000000000000000" pitchFamily="2" charset="2"/>
              <a:buChar char="§"/>
            </a:pPr>
            <a:r>
              <a:rPr lang="en-US" sz="1200" dirty="0">
                <a:solidFill>
                  <a:schemeClr val="tx1"/>
                </a:solidFill>
              </a:rPr>
              <a:t>Individual notifies supervisor/command.</a:t>
            </a:r>
          </a:p>
          <a:p>
            <a:pPr marL="285750" indent="-285750">
              <a:lnSpc>
                <a:spcPct val="95000"/>
              </a:lnSpc>
              <a:buClr>
                <a:schemeClr val="accent1"/>
              </a:buClr>
              <a:buFont typeface="Wingdings" panose="05000000000000000000" pitchFamily="2" charset="2"/>
              <a:buChar char="§"/>
            </a:pPr>
            <a:endParaRPr lang="en-US" sz="1200" dirty="0">
              <a:solidFill>
                <a:schemeClr val="tx1"/>
              </a:solidFill>
            </a:endParaRPr>
          </a:p>
          <a:p>
            <a:pPr marL="285750" indent="-285750">
              <a:lnSpc>
                <a:spcPct val="95000"/>
              </a:lnSpc>
              <a:buClr>
                <a:schemeClr val="accent1"/>
              </a:buClr>
              <a:buFont typeface="Wingdings" panose="05000000000000000000" pitchFamily="2" charset="2"/>
              <a:buChar char="§"/>
            </a:pPr>
            <a:r>
              <a:rPr lang="en-US" sz="1200" dirty="0">
                <a:solidFill>
                  <a:schemeClr val="tx1"/>
                </a:solidFill>
              </a:rPr>
              <a:t>Organization conducts preliminary search.</a:t>
            </a:r>
          </a:p>
          <a:p>
            <a:pPr marL="285750" indent="-285750">
              <a:lnSpc>
                <a:spcPct val="95000"/>
              </a:lnSpc>
              <a:buClr>
                <a:schemeClr val="accent1"/>
              </a:buClr>
              <a:buFont typeface="Wingdings" panose="05000000000000000000" pitchFamily="2" charset="2"/>
              <a:buChar char="§"/>
            </a:pPr>
            <a:endParaRPr lang="en-US" sz="1200" dirty="0">
              <a:solidFill>
                <a:schemeClr val="tx1"/>
              </a:solidFill>
            </a:endParaRPr>
          </a:p>
          <a:p>
            <a:pPr marL="285750" indent="-285750">
              <a:lnSpc>
                <a:spcPct val="95000"/>
              </a:lnSpc>
              <a:buClr>
                <a:schemeClr val="accent1"/>
              </a:buClr>
              <a:buFont typeface="Wingdings" panose="05000000000000000000" pitchFamily="2" charset="2"/>
              <a:buChar char="§"/>
            </a:pPr>
            <a:r>
              <a:rPr lang="en-US" sz="1200" dirty="0">
                <a:solidFill>
                  <a:schemeClr val="tx1"/>
                </a:solidFill>
              </a:rPr>
              <a:t>Organization identifies loss/gathers initial information.</a:t>
            </a:r>
          </a:p>
          <a:p>
            <a:pPr marL="171450" indent="-171450">
              <a:lnSpc>
                <a:spcPct val="95000"/>
              </a:lnSpc>
              <a:buClr>
                <a:schemeClr val="accent1"/>
              </a:buClr>
              <a:buFont typeface="Wingdings" panose="05000000000000000000" pitchFamily="2" charset="2"/>
              <a:buChar char="§"/>
            </a:pPr>
            <a:endParaRPr lang="en-US" sz="1200" dirty="0">
              <a:solidFill>
                <a:schemeClr val="tx1"/>
              </a:solidFill>
            </a:endParaRPr>
          </a:p>
          <a:p>
            <a:pPr marL="285750" indent="-285750">
              <a:lnSpc>
                <a:spcPct val="95000"/>
              </a:lnSpc>
              <a:buClr>
                <a:schemeClr val="accent1"/>
              </a:buClr>
              <a:buFont typeface="Wingdings" panose="05000000000000000000" pitchFamily="2" charset="2"/>
              <a:buChar char="§"/>
            </a:pPr>
            <a:r>
              <a:rPr lang="en-US" sz="1200" dirty="0">
                <a:solidFill>
                  <a:schemeClr val="tx1"/>
                </a:solidFill>
              </a:rPr>
              <a:t>Organization initiates </a:t>
            </a:r>
            <a:r>
              <a:rPr lang="en-US" sz="1200" dirty="0" err="1">
                <a:solidFill>
                  <a:schemeClr val="tx1"/>
                </a:solidFill>
              </a:rPr>
              <a:t>eFLIPL</a:t>
            </a:r>
            <a:r>
              <a:rPr lang="en-US" sz="1200" dirty="0">
                <a:solidFill>
                  <a:schemeClr val="tx1"/>
                </a:solidFill>
              </a:rPr>
              <a:t>.</a:t>
            </a:r>
          </a:p>
        </p:txBody>
      </p:sp>
      <p:sp>
        <p:nvSpPr>
          <p:cNvPr id="11" name="Rectangle 10">
            <a:extLst>
              <a:ext uri="{FF2B5EF4-FFF2-40B4-BE49-F238E27FC236}">
                <a16:creationId xmlns:a16="http://schemas.microsoft.com/office/drawing/2014/main" id="{64DD5A4D-38FF-1154-4327-4F93F0E44932}"/>
              </a:ext>
            </a:extLst>
          </p:cNvPr>
          <p:cNvSpPr/>
          <p:nvPr/>
        </p:nvSpPr>
        <p:spPr>
          <a:xfrm>
            <a:off x="2911762" y="2035149"/>
            <a:ext cx="1958109" cy="3845595"/>
          </a:xfrm>
          <a:prstGeom prst="rect">
            <a:avLst/>
          </a:prstGeom>
          <a:noFill/>
          <a:ln w="28575">
            <a:solidFill>
              <a:schemeClr val="tx1"/>
            </a:solidFill>
            <a:miter/>
          </a:ln>
        </p:spPr>
        <p:style>
          <a:lnRef idx="0">
            <a:schemeClr val="accent1"/>
          </a:lnRef>
          <a:fillRef idx="1">
            <a:schemeClr val="accent1"/>
          </a:fillRef>
          <a:effectRef idx="0">
            <a:srgbClr val="000000"/>
          </a:effectRef>
          <a:fontRef idx="minor">
            <a:srgbClr val="FFFFFF"/>
          </a:fontRef>
        </p:style>
        <p:txBody>
          <a:bodyPr rtlCol="0" anchor="t"/>
          <a:lstStyle/>
          <a:p>
            <a:pPr marL="285750" indent="-285750">
              <a:lnSpc>
                <a:spcPct val="95000"/>
              </a:lnSpc>
              <a:buClr>
                <a:schemeClr val="accent1"/>
              </a:buClr>
              <a:buFont typeface="Wingdings" panose="05000000000000000000" pitchFamily="2" charset="2"/>
              <a:buChar char="§"/>
            </a:pPr>
            <a:r>
              <a:rPr lang="en-US" sz="1200" dirty="0" err="1">
                <a:solidFill>
                  <a:schemeClr val="tx1"/>
                </a:solidFill>
              </a:rPr>
              <a:t>eFLIPL</a:t>
            </a:r>
            <a:r>
              <a:rPr lang="en-US" sz="1200" dirty="0">
                <a:solidFill>
                  <a:schemeClr val="tx1"/>
                </a:solidFill>
              </a:rPr>
              <a:t> initiated, document number assigned.</a:t>
            </a:r>
          </a:p>
          <a:p>
            <a:pPr marL="285750" indent="-285750">
              <a:lnSpc>
                <a:spcPct val="95000"/>
              </a:lnSpc>
              <a:buClr>
                <a:schemeClr val="accent1"/>
              </a:buClr>
              <a:buFont typeface="Wingdings" panose="05000000000000000000" pitchFamily="2" charset="2"/>
              <a:buChar char="§"/>
            </a:pPr>
            <a:endParaRPr lang="en-US" sz="1200" dirty="0">
              <a:solidFill>
                <a:schemeClr val="tx1"/>
              </a:solidFill>
            </a:endParaRPr>
          </a:p>
          <a:p>
            <a:pPr marL="285750" indent="-285750">
              <a:lnSpc>
                <a:spcPct val="95000"/>
              </a:lnSpc>
              <a:buClr>
                <a:schemeClr val="accent1"/>
              </a:buClr>
              <a:buFont typeface="Wingdings" panose="05000000000000000000" pitchFamily="2" charset="2"/>
              <a:buChar char="§"/>
            </a:pPr>
            <a:r>
              <a:rPr lang="en-US" sz="1200" dirty="0">
                <a:solidFill>
                  <a:schemeClr val="tx1"/>
                </a:solidFill>
              </a:rPr>
              <a:t>FLO appointed.</a:t>
            </a:r>
          </a:p>
          <a:p>
            <a:pPr marL="285750" indent="-285750">
              <a:lnSpc>
                <a:spcPct val="95000"/>
              </a:lnSpc>
              <a:buClr>
                <a:schemeClr val="accent1"/>
              </a:buClr>
              <a:buFont typeface="Wingdings" panose="05000000000000000000" pitchFamily="2" charset="2"/>
              <a:buChar char="§"/>
            </a:pPr>
            <a:endParaRPr lang="en-US" sz="1200" dirty="0">
              <a:solidFill>
                <a:schemeClr val="tx1"/>
              </a:solidFill>
            </a:endParaRPr>
          </a:p>
          <a:p>
            <a:pPr marL="285750" indent="-285750">
              <a:lnSpc>
                <a:spcPct val="95000"/>
              </a:lnSpc>
              <a:buClr>
                <a:schemeClr val="accent1"/>
              </a:buClr>
              <a:buFont typeface="Wingdings" panose="05000000000000000000" pitchFamily="2" charset="2"/>
              <a:buChar char="§"/>
            </a:pPr>
            <a:r>
              <a:rPr lang="en-US" sz="1200" dirty="0">
                <a:solidFill>
                  <a:schemeClr val="tx1"/>
                </a:solidFill>
              </a:rPr>
              <a:t>FLO investigates makes recommendation.</a:t>
            </a:r>
          </a:p>
          <a:p>
            <a:pPr marL="285750" indent="-285750">
              <a:lnSpc>
                <a:spcPct val="95000"/>
              </a:lnSpc>
              <a:buClr>
                <a:schemeClr val="accent1"/>
              </a:buClr>
              <a:buFont typeface="Wingdings" panose="05000000000000000000" pitchFamily="2" charset="2"/>
              <a:buChar char="§"/>
            </a:pPr>
            <a:endParaRPr lang="en-US" sz="1200" dirty="0">
              <a:solidFill>
                <a:schemeClr val="tx1"/>
              </a:solidFill>
            </a:endParaRPr>
          </a:p>
          <a:p>
            <a:pPr marL="285750" indent="-285750">
              <a:lnSpc>
                <a:spcPct val="95000"/>
              </a:lnSpc>
              <a:buClr>
                <a:schemeClr val="accent1"/>
              </a:buClr>
              <a:buFont typeface="Wingdings" panose="05000000000000000000" pitchFamily="2" charset="2"/>
              <a:buChar char="§"/>
            </a:pPr>
            <a:r>
              <a:rPr lang="en-US" sz="1200" dirty="0">
                <a:solidFill>
                  <a:schemeClr val="tx1"/>
                </a:solidFill>
              </a:rPr>
              <a:t>Initial notification of liability.</a:t>
            </a:r>
          </a:p>
          <a:p>
            <a:pPr marL="285750" indent="-285750">
              <a:lnSpc>
                <a:spcPct val="95000"/>
              </a:lnSpc>
              <a:buClr>
                <a:schemeClr val="accent1"/>
              </a:buClr>
              <a:buFont typeface="Wingdings" panose="05000000000000000000" pitchFamily="2" charset="2"/>
              <a:buChar char="§"/>
            </a:pPr>
            <a:endParaRPr lang="en-US" sz="1200" dirty="0">
              <a:solidFill>
                <a:schemeClr val="tx1"/>
              </a:solidFill>
            </a:endParaRPr>
          </a:p>
          <a:p>
            <a:pPr marL="285750" indent="-285750">
              <a:lnSpc>
                <a:spcPct val="95000"/>
              </a:lnSpc>
              <a:buClr>
                <a:schemeClr val="accent1"/>
              </a:buClr>
              <a:buFont typeface="Wingdings" panose="05000000000000000000" pitchFamily="2" charset="2"/>
              <a:buChar char="§"/>
            </a:pPr>
            <a:r>
              <a:rPr lang="en-US" sz="1200" dirty="0">
                <a:solidFill>
                  <a:schemeClr val="tx1"/>
                </a:solidFill>
              </a:rPr>
              <a:t>Rebuttal.</a:t>
            </a:r>
          </a:p>
          <a:p>
            <a:pPr marL="285750" indent="-285750">
              <a:lnSpc>
                <a:spcPct val="95000"/>
              </a:lnSpc>
              <a:buClr>
                <a:schemeClr val="accent1"/>
              </a:buClr>
              <a:buFont typeface="Wingdings" panose="05000000000000000000" pitchFamily="2" charset="2"/>
              <a:buChar char="§"/>
            </a:pPr>
            <a:endParaRPr lang="en-US" sz="1200" dirty="0">
              <a:solidFill>
                <a:schemeClr val="tx1"/>
              </a:solidFill>
            </a:endParaRPr>
          </a:p>
          <a:p>
            <a:pPr marL="285750" indent="-285750">
              <a:lnSpc>
                <a:spcPct val="95000"/>
              </a:lnSpc>
              <a:buClr>
                <a:schemeClr val="accent1"/>
              </a:buClr>
              <a:buFont typeface="Wingdings" panose="05000000000000000000" pitchFamily="2" charset="2"/>
              <a:buChar char="§"/>
            </a:pPr>
            <a:r>
              <a:rPr lang="en-US" sz="1200" dirty="0">
                <a:solidFill>
                  <a:schemeClr val="tx1"/>
                </a:solidFill>
              </a:rPr>
              <a:t>Appointing authority review.</a:t>
            </a:r>
          </a:p>
          <a:p>
            <a:pPr marL="285750" indent="-285750">
              <a:lnSpc>
                <a:spcPct val="95000"/>
              </a:lnSpc>
              <a:buClr>
                <a:schemeClr val="accent1"/>
              </a:buClr>
              <a:buFont typeface="Wingdings" panose="05000000000000000000" pitchFamily="2" charset="2"/>
              <a:buChar char="§"/>
            </a:pPr>
            <a:endParaRPr lang="en-US" sz="1200" dirty="0">
              <a:solidFill>
                <a:schemeClr val="tx1"/>
              </a:solidFill>
            </a:endParaRPr>
          </a:p>
          <a:p>
            <a:pPr marL="285750" indent="-285750">
              <a:lnSpc>
                <a:spcPct val="95000"/>
              </a:lnSpc>
              <a:buClr>
                <a:schemeClr val="accent1"/>
              </a:buClr>
              <a:buFont typeface="Wingdings" panose="05000000000000000000" pitchFamily="2" charset="2"/>
              <a:buChar char="§"/>
            </a:pPr>
            <a:r>
              <a:rPr lang="en-US" sz="1200" dirty="0">
                <a:solidFill>
                  <a:schemeClr val="tx1"/>
                </a:solidFill>
              </a:rPr>
              <a:t>Appointing authority decision sent to approving authority.</a:t>
            </a:r>
          </a:p>
          <a:p>
            <a:pPr>
              <a:lnSpc>
                <a:spcPct val="95000"/>
              </a:lnSpc>
            </a:pPr>
            <a:endParaRPr lang="en-US" sz="1200" dirty="0">
              <a:solidFill>
                <a:schemeClr val="tx1"/>
              </a:solidFill>
            </a:endParaRPr>
          </a:p>
        </p:txBody>
      </p:sp>
      <p:sp>
        <p:nvSpPr>
          <p:cNvPr id="12" name="Rectangle 11">
            <a:extLst>
              <a:ext uri="{FF2B5EF4-FFF2-40B4-BE49-F238E27FC236}">
                <a16:creationId xmlns:a16="http://schemas.microsoft.com/office/drawing/2014/main" id="{9D2EBF6A-FC8E-B8E8-FF94-B53FA7AAB3F5}"/>
              </a:ext>
            </a:extLst>
          </p:cNvPr>
          <p:cNvSpPr/>
          <p:nvPr/>
        </p:nvSpPr>
        <p:spPr>
          <a:xfrm>
            <a:off x="5116943" y="2035149"/>
            <a:ext cx="1958109" cy="3845595"/>
          </a:xfrm>
          <a:prstGeom prst="rect">
            <a:avLst/>
          </a:prstGeom>
          <a:noFill/>
          <a:ln w="28575">
            <a:solidFill>
              <a:schemeClr val="tx1"/>
            </a:solidFill>
            <a:miter/>
          </a:ln>
        </p:spPr>
        <p:style>
          <a:lnRef idx="0">
            <a:schemeClr val="accent1"/>
          </a:lnRef>
          <a:fillRef idx="1">
            <a:schemeClr val="accent1"/>
          </a:fillRef>
          <a:effectRef idx="0">
            <a:srgbClr val="000000"/>
          </a:effectRef>
          <a:fontRef idx="minor">
            <a:srgbClr val="FFFFFF"/>
          </a:fontRef>
        </p:style>
        <p:txBody>
          <a:bodyPr rtlCol="0" anchor="t"/>
          <a:lstStyle/>
          <a:p>
            <a:pPr marL="285750" indent="-285750">
              <a:lnSpc>
                <a:spcPct val="95000"/>
              </a:lnSpc>
              <a:buClr>
                <a:schemeClr val="accent1"/>
              </a:buClr>
              <a:buFont typeface="Wingdings" panose="05000000000000000000" pitchFamily="2" charset="2"/>
              <a:buChar char="§"/>
            </a:pPr>
            <a:r>
              <a:rPr lang="en-US" sz="1200" dirty="0">
                <a:solidFill>
                  <a:schemeClr val="tx1"/>
                </a:solidFill>
              </a:rPr>
              <a:t>Approving authority receives packet.</a:t>
            </a:r>
          </a:p>
          <a:p>
            <a:pPr marL="285750" indent="-285750">
              <a:lnSpc>
                <a:spcPct val="95000"/>
              </a:lnSpc>
              <a:buClr>
                <a:schemeClr val="accent1"/>
              </a:buClr>
              <a:buFont typeface="Wingdings" panose="05000000000000000000" pitchFamily="2" charset="2"/>
              <a:buChar char="§"/>
            </a:pPr>
            <a:endParaRPr lang="en-US" sz="1200" dirty="0">
              <a:solidFill>
                <a:schemeClr val="tx1"/>
              </a:solidFill>
            </a:endParaRPr>
          </a:p>
          <a:p>
            <a:pPr marL="285750" indent="-285750">
              <a:lnSpc>
                <a:spcPct val="95000"/>
              </a:lnSpc>
              <a:buClr>
                <a:schemeClr val="accent1"/>
              </a:buClr>
              <a:buFont typeface="Wingdings" panose="05000000000000000000" pitchFamily="2" charset="2"/>
              <a:buChar char="§"/>
            </a:pPr>
            <a:r>
              <a:rPr lang="en-US" sz="1200" dirty="0">
                <a:solidFill>
                  <a:schemeClr val="tx1"/>
                </a:solidFill>
              </a:rPr>
              <a:t>Legal review.</a:t>
            </a:r>
          </a:p>
          <a:p>
            <a:pPr marL="285750" indent="-285750">
              <a:lnSpc>
                <a:spcPct val="95000"/>
              </a:lnSpc>
              <a:buClr>
                <a:schemeClr val="accent1"/>
              </a:buClr>
              <a:buFont typeface="Wingdings" panose="05000000000000000000" pitchFamily="2" charset="2"/>
              <a:buChar char="§"/>
            </a:pPr>
            <a:endParaRPr lang="en-US" sz="1200" dirty="0">
              <a:solidFill>
                <a:schemeClr val="tx1"/>
              </a:solidFill>
            </a:endParaRPr>
          </a:p>
          <a:p>
            <a:pPr marL="285750" indent="-285750">
              <a:lnSpc>
                <a:spcPct val="95000"/>
              </a:lnSpc>
              <a:buClr>
                <a:schemeClr val="accent1"/>
              </a:buClr>
              <a:buFont typeface="Wingdings" panose="05000000000000000000" pitchFamily="2" charset="2"/>
              <a:buChar char="§"/>
            </a:pPr>
            <a:r>
              <a:rPr lang="en-US" sz="1200" dirty="0">
                <a:solidFill>
                  <a:schemeClr val="tx1"/>
                </a:solidFill>
              </a:rPr>
              <a:t>Review by approving authority.</a:t>
            </a:r>
          </a:p>
          <a:p>
            <a:pPr marL="285750" indent="-285750">
              <a:lnSpc>
                <a:spcPct val="95000"/>
              </a:lnSpc>
              <a:buClr>
                <a:schemeClr val="accent1"/>
              </a:buClr>
              <a:buFont typeface="Wingdings" panose="05000000000000000000" pitchFamily="2" charset="2"/>
              <a:buChar char="§"/>
            </a:pPr>
            <a:endParaRPr lang="en-US" sz="1200" dirty="0">
              <a:solidFill>
                <a:schemeClr val="tx1"/>
              </a:solidFill>
            </a:endParaRPr>
          </a:p>
          <a:p>
            <a:pPr marL="285750" indent="-285750">
              <a:lnSpc>
                <a:spcPct val="95000"/>
              </a:lnSpc>
              <a:buClr>
                <a:schemeClr val="accent1"/>
              </a:buClr>
              <a:buFont typeface="Wingdings" panose="05000000000000000000" pitchFamily="2" charset="2"/>
              <a:buChar char="§"/>
            </a:pPr>
            <a:r>
              <a:rPr lang="en-US" sz="1200" dirty="0">
                <a:solidFill>
                  <a:schemeClr val="tx1"/>
                </a:solidFill>
              </a:rPr>
              <a:t>Decision by approving authority.</a:t>
            </a:r>
          </a:p>
        </p:txBody>
      </p:sp>
      <p:sp>
        <p:nvSpPr>
          <p:cNvPr id="13" name="Rectangle 12">
            <a:extLst>
              <a:ext uri="{FF2B5EF4-FFF2-40B4-BE49-F238E27FC236}">
                <a16:creationId xmlns:a16="http://schemas.microsoft.com/office/drawing/2014/main" id="{1965ED63-3187-4DCB-AF9F-32A8C3AE6ED5}"/>
              </a:ext>
            </a:extLst>
          </p:cNvPr>
          <p:cNvSpPr/>
          <p:nvPr/>
        </p:nvSpPr>
        <p:spPr>
          <a:xfrm>
            <a:off x="7322124" y="2028727"/>
            <a:ext cx="1958109" cy="3845595"/>
          </a:xfrm>
          <a:prstGeom prst="rect">
            <a:avLst/>
          </a:prstGeom>
          <a:noFill/>
          <a:ln w="28575">
            <a:solidFill>
              <a:schemeClr val="tx1"/>
            </a:solidFill>
            <a:miter/>
          </a:ln>
        </p:spPr>
        <p:style>
          <a:lnRef idx="0">
            <a:schemeClr val="accent1"/>
          </a:lnRef>
          <a:fillRef idx="1">
            <a:schemeClr val="accent1"/>
          </a:fillRef>
          <a:effectRef idx="0">
            <a:srgbClr val="000000"/>
          </a:effectRef>
          <a:fontRef idx="minor">
            <a:srgbClr val="FFFFFF"/>
          </a:fontRef>
        </p:style>
        <p:txBody>
          <a:bodyPr rtlCol="0" anchor="t"/>
          <a:lstStyle/>
          <a:p>
            <a:pPr marL="171450" indent="-171450">
              <a:lnSpc>
                <a:spcPct val="95000"/>
              </a:lnSpc>
              <a:buClr>
                <a:schemeClr val="accent1"/>
              </a:buClr>
              <a:buFont typeface="Wingdings" panose="05000000000000000000" pitchFamily="2" charset="2"/>
              <a:buChar char="§"/>
            </a:pPr>
            <a:r>
              <a:rPr lang="en-US" sz="1200" dirty="0">
                <a:solidFill>
                  <a:schemeClr val="tx1"/>
                </a:solidFill>
              </a:rPr>
              <a:t>Approving authority notifies individual.</a:t>
            </a:r>
          </a:p>
          <a:p>
            <a:pPr marL="171450" indent="-171450">
              <a:lnSpc>
                <a:spcPct val="95000"/>
              </a:lnSpc>
              <a:buClr>
                <a:schemeClr val="accent1"/>
              </a:buClr>
              <a:buFont typeface="Wingdings" panose="05000000000000000000" pitchFamily="2" charset="2"/>
              <a:buChar char="§"/>
            </a:pPr>
            <a:endParaRPr lang="en-US" sz="1200" dirty="0">
              <a:solidFill>
                <a:schemeClr val="tx1"/>
              </a:solidFill>
            </a:endParaRPr>
          </a:p>
          <a:p>
            <a:pPr marL="171450" indent="-171450">
              <a:lnSpc>
                <a:spcPct val="95000"/>
              </a:lnSpc>
              <a:buClr>
                <a:schemeClr val="accent1"/>
              </a:buClr>
              <a:buFont typeface="Wingdings" panose="05000000000000000000" pitchFamily="2" charset="2"/>
              <a:buChar char="§"/>
            </a:pPr>
            <a:r>
              <a:rPr lang="en-US" sz="1200" dirty="0">
                <a:solidFill>
                  <a:schemeClr val="tx1"/>
                </a:solidFill>
              </a:rPr>
              <a:t>Individual can request reconsideration/appeal.</a:t>
            </a:r>
          </a:p>
          <a:p>
            <a:pPr marL="171450" indent="-171450">
              <a:lnSpc>
                <a:spcPct val="95000"/>
              </a:lnSpc>
              <a:buClr>
                <a:schemeClr val="accent1"/>
              </a:buClr>
              <a:buFont typeface="Wingdings" panose="05000000000000000000" pitchFamily="2" charset="2"/>
              <a:buChar char="§"/>
            </a:pPr>
            <a:endParaRPr lang="en-US" sz="1200" dirty="0">
              <a:solidFill>
                <a:schemeClr val="tx1"/>
              </a:solidFill>
            </a:endParaRPr>
          </a:p>
          <a:p>
            <a:pPr marL="171450" indent="-171450">
              <a:lnSpc>
                <a:spcPct val="95000"/>
              </a:lnSpc>
              <a:buClr>
                <a:schemeClr val="accent1"/>
              </a:buClr>
              <a:buFont typeface="Wingdings" panose="05000000000000000000" pitchFamily="2" charset="2"/>
              <a:buChar char="§"/>
            </a:pPr>
            <a:r>
              <a:rPr lang="en-US" sz="1200" dirty="0">
                <a:solidFill>
                  <a:schemeClr val="tx1"/>
                </a:solidFill>
              </a:rPr>
              <a:t>Reconsideration/appeal adjudicated.</a:t>
            </a:r>
          </a:p>
        </p:txBody>
      </p:sp>
      <p:sp>
        <p:nvSpPr>
          <p:cNvPr id="14" name="Rectangle 13">
            <a:extLst>
              <a:ext uri="{FF2B5EF4-FFF2-40B4-BE49-F238E27FC236}">
                <a16:creationId xmlns:a16="http://schemas.microsoft.com/office/drawing/2014/main" id="{846286F9-51BD-C7C4-83E1-AD84D0EB674D}"/>
              </a:ext>
            </a:extLst>
          </p:cNvPr>
          <p:cNvSpPr/>
          <p:nvPr/>
        </p:nvSpPr>
        <p:spPr>
          <a:xfrm>
            <a:off x="9527304" y="2035149"/>
            <a:ext cx="1958109" cy="3845595"/>
          </a:xfrm>
          <a:prstGeom prst="rect">
            <a:avLst/>
          </a:prstGeom>
          <a:noFill/>
          <a:ln w="28575">
            <a:solidFill>
              <a:schemeClr val="tx1"/>
            </a:solidFill>
            <a:miter/>
          </a:ln>
        </p:spPr>
        <p:style>
          <a:lnRef idx="0">
            <a:schemeClr val="accent1"/>
          </a:lnRef>
          <a:fillRef idx="1">
            <a:schemeClr val="accent1"/>
          </a:fillRef>
          <a:effectRef idx="0">
            <a:srgbClr val="000000"/>
          </a:effectRef>
          <a:fontRef idx="minor">
            <a:srgbClr val="FFFFFF"/>
          </a:fontRef>
        </p:style>
        <p:txBody>
          <a:bodyPr rtlCol="0" anchor="t"/>
          <a:lstStyle/>
          <a:p>
            <a:pPr marL="285750" indent="-285750">
              <a:lnSpc>
                <a:spcPct val="95000"/>
              </a:lnSpc>
              <a:buClr>
                <a:schemeClr val="accent1"/>
              </a:buClr>
              <a:buFont typeface="Wingdings" panose="05000000000000000000" pitchFamily="2" charset="2"/>
              <a:buChar char="§"/>
            </a:pPr>
            <a:r>
              <a:rPr lang="en-US" sz="1200" dirty="0">
                <a:solidFill>
                  <a:schemeClr val="tx1"/>
                </a:solidFill>
              </a:rPr>
              <a:t>FLIPL provided to finance and accounting office for collection.</a:t>
            </a:r>
          </a:p>
        </p:txBody>
      </p:sp>
      <p:sp>
        <p:nvSpPr>
          <p:cNvPr id="15" name="Arrow: Right 14">
            <a:extLst>
              <a:ext uri="{FF2B5EF4-FFF2-40B4-BE49-F238E27FC236}">
                <a16:creationId xmlns:a16="http://schemas.microsoft.com/office/drawing/2014/main" id="{210AF36C-01A4-5364-D851-B59EDFFF3506}"/>
              </a:ext>
            </a:extLst>
          </p:cNvPr>
          <p:cNvSpPr/>
          <p:nvPr/>
        </p:nvSpPr>
        <p:spPr>
          <a:xfrm>
            <a:off x="4877537" y="3292298"/>
            <a:ext cx="330190" cy="277089"/>
          </a:xfrm>
          <a:prstGeom prst="rightArrow">
            <a:avLst/>
          </a:prstGeom>
          <a:solidFill>
            <a:schemeClr val="tx1"/>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endParaRPr lang="en-US" sz="1700"/>
          </a:p>
        </p:txBody>
      </p:sp>
      <p:sp>
        <p:nvSpPr>
          <p:cNvPr id="16" name="Arrow: Right 15">
            <a:extLst>
              <a:ext uri="{FF2B5EF4-FFF2-40B4-BE49-F238E27FC236}">
                <a16:creationId xmlns:a16="http://schemas.microsoft.com/office/drawing/2014/main" id="{18704F5F-9397-7F23-22AF-DED3FDA3A846}"/>
              </a:ext>
            </a:extLst>
          </p:cNvPr>
          <p:cNvSpPr/>
          <p:nvPr/>
        </p:nvSpPr>
        <p:spPr>
          <a:xfrm>
            <a:off x="7065033" y="3285370"/>
            <a:ext cx="330191" cy="277089"/>
          </a:xfrm>
          <a:prstGeom prst="rightArrow">
            <a:avLst/>
          </a:prstGeom>
          <a:solidFill>
            <a:schemeClr val="tx1"/>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endParaRPr lang="en-US" sz="1700"/>
          </a:p>
        </p:txBody>
      </p:sp>
      <p:sp>
        <p:nvSpPr>
          <p:cNvPr id="17" name="Arrow: Right 16">
            <a:extLst>
              <a:ext uri="{FF2B5EF4-FFF2-40B4-BE49-F238E27FC236}">
                <a16:creationId xmlns:a16="http://schemas.microsoft.com/office/drawing/2014/main" id="{D963856F-71C3-8700-9EEA-BBBB8861DC00}"/>
              </a:ext>
            </a:extLst>
          </p:cNvPr>
          <p:cNvSpPr/>
          <p:nvPr/>
        </p:nvSpPr>
        <p:spPr>
          <a:xfrm>
            <a:off x="9280233" y="3280285"/>
            <a:ext cx="330191" cy="277089"/>
          </a:xfrm>
          <a:prstGeom prst="rightArrow">
            <a:avLst/>
          </a:prstGeom>
          <a:solidFill>
            <a:schemeClr val="tx1"/>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endParaRPr lang="en-US" sz="1700"/>
          </a:p>
        </p:txBody>
      </p:sp>
    </p:spTree>
    <p:extLst>
      <p:ext uri="{BB962C8B-B14F-4D97-AF65-F5344CB8AC3E}">
        <p14:creationId xmlns:p14="http://schemas.microsoft.com/office/powerpoint/2010/main" val="2928984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Down 10">
            <a:extLst>
              <a:ext uri="{FF2B5EF4-FFF2-40B4-BE49-F238E27FC236}">
                <a16:creationId xmlns:a16="http://schemas.microsoft.com/office/drawing/2014/main" id="{D92A0274-733F-1862-32BF-33901FAFCF3F}"/>
              </a:ext>
            </a:extLst>
          </p:cNvPr>
          <p:cNvSpPr/>
          <p:nvPr/>
        </p:nvSpPr>
        <p:spPr>
          <a:xfrm>
            <a:off x="8745861" y="2272938"/>
            <a:ext cx="705763" cy="24339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4DFFFB84-04C5-1791-CB89-324D95558231}"/>
              </a:ext>
            </a:extLst>
          </p:cNvPr>
          <p:cNvSpPr>
            <a:spLocks noGrp="1"/>
          </p:cNvSpPr>
          <p:nvPr>
            <p:ph idx="1"/>
          </p:nvPr>
        </p:nvSpPr>
        <p:spPr>
          <a:xfrm>
            <a:off x="1097280" y="1316554"/>
            <a:ext cx="4998720" cy="4552540"/>
          </a:xfrm>
        </p:spPr>
        <p:txBody>
          <a:bodyPr>
            <a:normAutofit fontScale="92500" lnSpcReduction="10000"/>
          </a:bodyPr>
          <a:lstStyle/>
          <a:p>
            <a:pPr>
              <a:buFont typeface="Wingdings" panose="05000000000000000000" pitchFamily="2" charset="2"/>
              <a:buChar char="§"/>
            </a:pPr>
            <a:r>
              <a:rPr lang="en-US" b="1" dirty="0"/>
              <a:t> Appointing authority</a:t>
            </a:r>
            <a:r>
              <a:rPr lang="en-US" dirty="0"/>
              <a:t>:</a:t>
            </a:r>
          </a:p>
          <a:p>
            <a:pPr lvl="1">
              <a:buFont typeface="Wingdings" panose="05000000000000000000" pitchFamily="2" charset="2"/>
              <a:buChar char="§"/>
            </a:pPr>
            <a:r>
              <a:rPr lang="en-US" dirty="0"/>
              <a:t>O-5 (or O-4 in O-5 billet), GS-13 (or GS-12 in GS-13 billet)</a:t>
            </a:r>
          </a:p>
          <a:p>
            <a:pPr lvl="1">
              <a:buFont typeface="Wingdings" panose="05000000000000000000" pitchFamily="2" charset="2"/>
              <a:buChar char="§"/>
            </a:pPr>
            <a:r>
              <a:rPr lang="en-US" dirty="0"/>
              <a:t>Loss &gt;$250,000 or controlled item: first O-6</a:t>
            </a:r>
          </a:p>
          <a:p>
            <a:pPr>
              <a:buFont typeface="Wingdings" panose="05000000000000000000" pitchFamily="2" charset="2"/>
              <a:buChar char="§"/>
            </a:pPr>
            <a:r>
              <a:rPr lang="en-US" b="1" dirty="0"/>
              <a:t> Approving authority</a:t>
            </a:r>
            <a:r>
              <a:rPr lang="en-US" dirty="0"/>
              <a:t>: </a:t>
            </a:r>
          </a:p>
          <a:p>
            <a:pPr lvl="1">
              <a:buFont typeface="Wingdings" panose="05000000000000000000" pitchFamily="2" charset="2"/>
              <a:buChar char="§"/>
            </a:pPr>
            <a:r>
              <a:rPr lang="en-US" dirty="0"/>
              <a:t>Normally: O-6 or above, GS-15</a:t>
            </a:r>
          </a:p>
          <a:p>
            <a:pPr lvl="1">
              <a:buFont typeface="Wingdings" panose="05000000000000000000" pitchFamily="2" charset="2"/>
              <a:buChar char="§"/>
            </a:pPr>
            <a:r>
              <a:rPr lang="en-US" dirty="0"/>
              <a:t>Loss &lt;$5,000: Can be delegated to O-5, GS-14</a:t>
            </a:r>
          </a:p>
          <a:p>
            <a:pPr lvl="1">
              <a:buFont typeface="Wingdings" panose="05000000000000000000" pitchFamily="2" charset="2"/>
              <a:buChar char="§"/>
            </a:pPr>
            <a:r>
              <a:rPr lang="en-US" dirty="0"/>
              <a:t>Loss &gt;$250,000 or controlled item: first GO/SES, GS-15</a:t>
            </a:r>
          </a:p>
          <a:p>
            <a:pPr>
              <a:buFont typeface="Wingdings" panose="05000000000000000000" pitchFamily="2" charset="2"/>
              <a:buChar char="§"/>
            </a:pPr>
            <a:r>
              <a:rPr lang="en-US" b="1" dirty="0"/>
              <a:t> Appeal authority:</a:t>
            </a:r>
          </a:p>
          <a:p>
            <a:pPr lvl="1">
              <a:buFont typeface="Wingdings" panose="05000000000000000000" pitchFamily="2" charset="2"/>
              <a:buChar char="§"/>
            </a:pPr>
            <a:r>
              <a:rPr lang="en-US" dirty="0"/>
              <a:t>Next in chain of command above approving authority</a:t>
            </a:r>
          </a:p>
        </p:txBody>
      </p:sp>
      <p:sp>
        <p:nvSpPr>
          <p:cNvPr id="3" name="Text Placeholder 2">
            <a:extLst>
              <a:ext uri="{FF2B5EF4-FFF2-40B4-BE49-F238E27FC236}">
                <a16:creationId xmlns:a16="http://schemas.microsoft.com/office/drawing/2014/main" id="{3D9EBCC8-29CF-D96C-68C0-AEE422AE12A3}"/>
              </a:ext>
            </a:extLst>
          </p:cNvPr>
          <p:cNvSpPr>
            <a:spLocks noGrp="1"/>
          </p:cNvSpPr>
          <p:nvPr>
            <p:ph type="body" sz="quarter" idx="13"/>
          </p:nvPr>
        </p:nvSpPr>
        <p:spPr/>
        <p:txBody>
          <a:bodyPr>
            <a:normAutofit fontScale="70000" lnSpcReduction="20000"/>
          </a:bodyPr>
          <a:lstStyle/>
          <a:p>
            <a:r>
              <a:rPr lang="en-US" dirty="0"/>
              <a:t>FLIPL Authorities</a:t>
            </a:r>
          </a:p>
        </p:txBody>
      </p:sp>
      <p:pic>
        <p:nvPicPr>
          <p:cNvPr id="6" name="Picture 5">
            <a:extLst>
              <a:ext uri="{FF2B5EF4-FFF2-40B4-BE49-F238E27FC236}">
                <a16:creationId xmlns:a16="http://schemas.microsoft.com/office/drawing/2014/main" id="{1A3B4E4E-C0F1-731D-4D23-C6A8476E0FD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79611" y="1136844"/>
            <a:ext cx="1386011" cy="1462481"/>
          </a:xfrm>
          <a:prstGeom prst="rect">
            <a:avLst/>
          </a:prstGeom>
        </p:spPr>
      </p:pic>
      <p:pic>
        <p:nvPicPr>
          <p:cNvPr id="8" name="Picture 7" descr="A picture containing text, gear&#10;&#10;Description automatically generated">
            <a:extLst>
              <a:ext uri="{FF2B5EF4-FFF2-40B4-BE49-F238E27FC236}">
                <a16:creationId xmlns:a16="http://schemas.microsoft.com/office/drawing/2014/main" id="{42AF9540-3F6B-9290-A880-D0B82D59C9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73026" y="2962341"/>
            <a:ext cx="1866636" cy="933318"/>
          </a:xfrm>
          <a:prstGeom prst="rect">
            <a:avLst/>
          </a:prstGeom>
        </p:spPr>
      </p:pic>
      <p:pic>
        <p:nvPicPr>
          <p:cNvPr id="10" name="Picture 9" descr="Shape&#10;&#10;Description automatically generated">
            <a:extLst>
              <a:ext uri="{FF2B5EF4-FFF2-40B4-BE49-F238E27FC236}">
                <a16:creationId xmlns:a16="http://schemas.microsoft.com/office/drawing/2014/main" id="{FC4AAA9F-572B-3A98-2F45-00B52C10B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368298" y="4258675"/>
            <a:ext cx="1476093" cy="1383837"/>
          </a:xfrm>
          <a:prstGeom prst="rect">
            <a:avLst/>
          </a:prstGeom>
        </p:spPr>
      </p:pic>
    </p:spTree>
    <p:extLst>
      <p:ext uri="{BB962C8B-B14F-4D97-AF65-F5344CB8AC3E}">
        <p14:creationId xmlns:p14="http://schemas.microsoft.com/office/powerpoint/2010/main" val="236404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FFB84-04C5-1791-CB89-324D95558231}"/>
              </a:ext>
            </a:extLst>
          </p:cNvPr>
          <p:cNvSpPr>
            <a:spLocks noGrp="1"/>
          </p:cNvSpPr>
          <p:nvPr>
            <p:ph idx="1"/>
          </p:nvPr>
        </p:nvSpPr>
        <p:spPr>
          <a:xfrm>
            <a:off x="6096000" y="1316554"/>
            <a:ext cx="5059680" cy="4552540"/>
          </a:xfrm>
        </p:spPr>
        <p:txBody>
          <a:bodyPr/>
          <a:lstStyle/>
          <a:p>
            <a:pPr marL="182880" indent="-182880">
              <a:lnSpc>
                <a:spcPct val="95000"/>
              </a:lnSpc>
              <a:spcBef>
                <a:spcPts val="1000"/>
              </a:spcBef>
              <a:buSzPct val="100000"/>
              <a:buFont typeface="Arial"/>
              <a:buChar char="▪"/>
            </a:pPr>
            <a:r>
              <a:rPr lang="en-US" sz="2000" dirty="0"/>
              <a:t>FLIPL process begins when the loss is discovered.</a:t>
            </a:r>
          </a:p>
          <a:p>
            <a:pPr marL="182880" indent="-182880">
              <a:lnSpc>
                <a:spcPct val="95000"/>
              </a:lnSpc>
              <a:spcBef>
                <a:spcPts val="1000"/>
              </a:spcBef>
              <a:buSzPct val="100000"/>
              <a:buFont typeface="Arial"/>
              <a:buChar char="▪"/>
            </a:pPr>
            <a:r>
              <a:rPr lang="en-US" dirty="0"/>
              <a:t>Soldier who discovered loss should notify supervisor immediately.</a:t>
            </a:r>
          </a:p>
          <a:p>
            <a:pPr marL="182880" indent="-182880">
              <a:lnSpc>
                <a:spcPct val="95000"/>
              </a:lnSpc>
              <a:spcBef>
                <a:spcPts val="1000"/>
              </a:spcBef>
              <a:buSzPct val="100000"/>
              <a:buFont typeface="Arial"/>
              <a:buChar char="▪"/>
            </a:pPr>
            <a:r>
              <a:rPr lang="en-US" sz="2000" dirty="0"/>
              <a:t>Organization should</a:t>
            </a:r>
            <a:r>
              <a:rPr lang="en-US" dirty="0"/>
              <a:t> conduct a preliminary search to locate missing items.</a:t>
            </a:r>
          </a:p>
          <a:p>
            <a:pPr marL="182880" indent="-182880">
              <a:lnSpc>
                <a:spcPct val="95000"/>
              </a:lnSpc>
              <a:spcBef>
                <a:spcPts val="1000"/>
              </a:spcBef>
              <a:buSzPct val="100000"/>
              <a:buFont typeface="Arial"/>
              <a:buChar char="▪"/>
            </a:pPr>
            <a:r>
              <a:rPr lang="en-US" sz="2000" dirty="0"/>
              <a:t>Organization gathers initial facts (identifies </a:t>
            </a:r>
            <a:r>
              <a:rPr lang="en-US" dirty="0"/>
              <a:t>lost/damaged items, basic dates/circumstances).</a:t>
            </a:r>
          </a:p>
          <a:p>
            <a:pPr marL="182880" indent="-182880">
              <a:lnSpc>
                <a:spcPct val="95000"/>
              </a:lnSpc>
              <a:spcBef>
                <a:spcPts val="1000"/>
              </a:spcBef>
              <a:buSzPct val="100000"/>
              <a:buFont typeface="Arial"/>
              <a:buChar char="▪"/>
            </a:pPr>
            <a:r>
              <a:rPr lang="en-US" sz="2000" dirty="0"/>
              <a:t>Organization initiates FLIPL process by creating DD Form 200. </a:t>
            </a:r>
            <a:r>
              <a:rPr lang="en-US" sz="2000" i="1" dirty="0"/>
              <a:t>Must</a:t>
            </a:r>
            <a:r>
              <a:rPr lang="en-US" sz="2000" dirty="0"/>
              <a:t> use </a:t>
            </a:r>
            <a:r>
              <a:rPr lang="en-US" sz="2000" dirty="0" err="1"/>
              <a:t>eFLIPL</a:t>
            </a:r>
            <a:r>
              <a:rPr lang="en-US" sz="2000" dirty="0"/>
              <a:t> application.</a:t>
            </a:r>
          </a:p>
        </p:txBody>
      </p:sp>
      <p:sp>
        <p:nvSpPr>
          <p:cNvPr id="3" name="Text Placeholder 2">
            <a:extLst>
              <a:ext uri="{FF2B5EF4-FFF2-40B4-BE49-F238E27FC236}">
                <a16:creationId xmlns:a16="http://schemas.microsoft.com/office/drawing/2014/main" id="{3D9EBCC8-29CF-D96C-68C0-AEE422AE12A3}"/>
              </a:ext>
            </a:extLst>
          </p:cNvPr>
          <p:cNvSpPr>
            <a:spLocks noGrp="1"/>
          </p:cNvSpPr>
          <p:nvPr>
            <p:ph type="body" sz="quarter" idx="13"/>
          </p:nvPr>
        </p:nvSpPr>
        <p:spPr/>
        <p:txBody>
          <a:bodyPr>
            <a:normAutofit fontScale="70000" lnSpcReduction="20000"/>
          </a:bodyPr>
          <a:lstStyle/>
          <a:p>
            <a:r>
              <a:rPr lang="en-US" dirty="0"/>
              <a:t>FLIPL Process Basics – Step 1 (Initiation)</a:t>
            </a:r>
          </a:p>
        </p:txBody>
      </p:sp>
      <p:pic>
        <p:nvPicPr>
          <p:cNvPr id="5" name="Picture 4" descr="A picture containing person, indoor, weapon&#10;&#10;Description automatically generated">
            <a:extLst>
              <a:ext uri="{FF2B5EF4-FFF2-40B4-BE49-F238E27FC236}">
                <a16:creationId xmlns:a16="http://schemas.microsoft.com/office/drawing/2014/main" id="{165A1CD6-2AD2-DB82-49BD-B4701A26F647}"/>
              </a:ext>
            </a:extLst>
          </p:cNvPr>
          <p:cNvPicPr>
            <a:picLocks noChangeAspect="1"/>
          </p:cNvPicPr>
          <p:nvPr/>
        </p:nvPicPr>
        <p:blipFill rotWithShape="1">
          <a:blip r:embed="rId2">
            <a:extLst>
              <a:ext uri="{28A0092B-C50C-407E-A947-70E740481C1C}">
                <a14:useLocalDpi xmlns:a14="http://schemas.microsoft.com/office/drawing/2010/main" val="0"/>
              </a:ext>
            </a:extLst>
          </a:blip>
          <a:srcRect l="17313" r="4391"/>
          <a:stretch/>
        </p:blipFill>
        <p:spPr>
          <a:xfrm>
            <a:off x="1036320" y="1570138"/>
            <a:ext cx="4741550" cy="4045371"/>
          </a:xfrm>
          <a:prstGeom prst="rect">
            <a:avLst/>
          </a:prstGeom>
        </p:spPr>
      </p:pic>
    </p:spTree>
    <p:extLst>
      <p:ext uri="{BB962C8B-B14F-4D97-AF65-F5344CB8AC3E}">
        <p14:creationId xmlns:p14="http://schemas.microsoft.com/office/powerpoint/2010/main" val="3595235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FFB84-04C5-1791-CB89-324D95558231}"/>
              </a:ext>
            </a:extLst>
          </p:cNvPr>
          <p:cNvSpPr>
            <a:spLocks noGrp="1"/>
          </p:cNvSpPr>
          <p:nvPr>
            <p:ph idx="1"/>
          </p:nvPr>
        </p:nvSpPr>
        <p:spPr/>
        <p:txBody>
          <a:bodyPr>
            <a:normAutofit lnSpcReduction="10000"/>
          </a:bodyPr>
          <a:lstStyle/>
          <a:p>
            <a:pPr>
              <a:buFont typeface="Wingdings" panose="05000000000000000000" pitchFamily="2" charset="2"/>
              <a:buChar char="§"/>
            </a:pPr>
            <a:r>
              <a:rPr lang="en-US" dirty="0"/>
              <a:t> Begins when DD200 is initiated in </a:t>
            </a:r>
            <a:r>
              <a:rPr lang="en-US" dirty="0" err="1"/>
              <a:t>eFLIPL</a:t>
            </a:r>
            <a:r>
              <a:rPr lang="en-US" dirty="0"/>
              <a:t> application and document number is assigned.</a:t>
            </a:r>
          </a:p>
          <a:p>
            <a:pPr>
              <a:buFont typeface="Wingdings" panose="05000000000000000000" pitchFamily="2" charset="2"/>
              <a:buChar char="§"/>
            </a:pPr>
            <a:r>
              <a:rPr lang="en-US" dirty="0"/>
              <a:t> DD200 is forwarded to appointing authority.</a:t>
            </a:r>
          </a:p>
          <a:p>
            <a:pPr>
              <a:buFont typeface="Wingdings" panose="05000000000000000000" pitchFamily="2" charset="2"/>
              <a:buChar char="§"/>
            </a:pPr>
            <a:r>
              <a:rPr lang="en-US" dirty="0"/>
              <a:t> Appointing authority conducts initial review and determines:</a:t>
            </a:r>
          </a:p>
          <a:p>
            <a:pPr lvl="1">
              <a:buFont typeface="Wingdings" panose="05000000000000000000" pitchFamily="2" charset="2"/>
              <a:buChar char="§"/>
            </a:pPr>
            <a:r>
              <a:rPr lang="en-US" dirty="0"/>
              <a:t>If an investigation is required by higher authority/regulation.</a:t>
            </a:r>
          </a:p>
          <a:p>
            <a:pPr lvl="1">
              <a:buFont typeface="Wingdings" panose="05000000000000000000" pitchFamily="2" charset="2"/>
              <a:buChar char="§"/>
            </a:pPr>
            <a:r>
              <a:rPr lang="en-US" dirty="0"/>
              <a:t>If sufficient information exists to provide a clear understanding of the circumstances surrounding the loss or damage of GP and to determine the proximate cause.</a:t>
            </a:r>
          </a:p>
          <a:p>
            <a:pPr lvl="1">
              <a:buFont typeface="Wingdings" panose="05000000000000000000" pitchFamily="2" charset="2"/>
              <a:buChar char="§"/>
            </a:pPr>
            <a:r>
              <a:rPr lang="en-US" dirty="0"/>
              <a:t>If an investigation is work the expenditure of time/effort.</a:t>
            </a:r>
          </a:p>
          <a:p>
            <a:pPr>
              <a:buFont typeface="Wingdings" panose="05000000000000000000" pitchFamily="2" charset="2"/>
              <a:buChar char="§"/>
            </a:pPr>
            <a:r>
              <a:rPr lang="en-US" dirty="0"/>
              <a:t> If investigation is required, appointing authority appoints/advises FLO.</a:t>
            </a:r>
          </a:p>
          <a:p>
            <a:pPr>
              <a:buFont typeface="Wingdings" panose="05000000000000000000" pitchFamily="2" charset="2"/>
              <a:buChar char="§"/>
            </a:pPr>
            <a:r>
              <a:rPr lang="en-US" dirty="0"/>
              <a:t> If investigation is </a:t>
            </a:r>
            <a:r>
              <a:rPr lang="en-US" i="1" dirty="0"/>
              <a:t>not</a:t>
            </a:r>
            <a:r>
              <a:rPr lang="en-US" dirty="0"/>
              <a:t> required, appointing/approving authorities have options for assessing/relieving of liability without full investigation.</a:t>
            </a:r>
          </a:p>
        </p:txBody>
      </p:sp>
      <p:sp>
        <p:nvSpPr>
          <p:cNvPr id="3" name="Text Placeholder 2">
            <a:extLst>
              <a:ext uri="{FF2B5EF4-FFF2-40B4-BE49-F238E27FC236}">
                <a16:creationId xmlns:a16="http://schemas.microsoft.com/office/drawing/2014/main" id="{3D9EBCC8-29CF-D96C-68C0-AEE422AE12A3}"/>
              </a:ext>
            </a:extLst>
          </p:cNvPr>
          <p:cNvSpPr>
            <a:spLocks noGrp="1"/>
          </p:cNvSpPr>
          <p:nvPr>
            <p:ph type="body" sz="quarter" idx="13"/>
          </p:nvPr>
        </p:nvSpPr>
        <p:spPr/>
        <p:txBody>
          <a:bodyPr>
            <a:normAutofit fontScale="70000" lnSpcReduction="20000"/>
          </a:bodyPr>
          <a:lstStyle/>
          <a:p>
            <a:r>
              <a:rPr lang="en-US" dirty="0"/>
              <a:t>FLIPL Process Basics – Step 2 (Investigation)</a:t>
            </a:r>
          </a:p>
        </p:txBody>
      </p:sp>
    </p:spTree>
    <p:extLst>
      <p:ext uri="{BB962C8B-B14F-4D97-AF65-F5344CB8AC3E}">
        <p14:creationId xmlns:p14="http://schemas.microsoft.com/office/powerpoint/2010/main" val="227506229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B94318824DB44BA4F3941450067292" ma:contentTypeVersion="18" ma:contentTypeDescription="Create a new document." ma:contentTypeScope="" ma:versionID="9fb24c48f98736aa6ef2c809bd380cda">
  <xsd:schema xmlns:xsd="http://www.w3.org/2001/XMLSchema" xmlns:xs="http://www.w3.org/2001/XMLSchema" xmlns:p="http://schemas.microsoft.com/office/2006/metadata/properties" xmlns:ns1="http://schemas.microsoft.com/sharepoint/v3" xmlns:ns3="ee78140d-4d0d-4349-8521-d1d8c278fb6e" xmlns:ns4="f334c566-101c-4378-b0f2-b0f554c6c1fc" targetNamespace="http://schemas.microsoft.com/office/2006/metadata/properties" ma:root="true" ma:fieldsID="68f5ba1d640874a5443fa9c6a7a3d5f7" ns1:_="" ns3:_="" ns4:_="">
    <xsd:import namespace="http://schemas.microsoft.com/sharepoint/v3"/>
    <xsd:import namespace="ee78140d-4d0d-4349-8521-d1d8c278fb6e"/>
    <xsd:import namespace="f334c566-101c-4378-b0f2-b0f554c6c1f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_activity" minOccurs="0"/>
                <xsd:element ref="ns1:_ip_UnifiedCompliancePolicyProperties" minOccurs="0"/>
                <xsd:element ref="ns1:_ip_UnifiedCompliancePolicyUIAction" minOccurs="0"/>
                <xsd:element ref="ns3:MediaServiceObjectDetectorVersions" minOccurs="0"/>
                <xsd:element ref="ns3:MediaLengthInSeconds" minOccurs="0"/>
                <xsd:element ref="ns3:MediaServiceSearchProperties" minOccurs="0"/>
                <xsd:element ref="ns3:MediaServiceSystem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78140d-4d0d-4349-8521-d1d8c278f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34c566-101c-4378-b0f2-b0f554c6c1f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ee78140d-4d0d-4349-8521-d1d8c278fb6e"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1ADE12C-703A-4E99-B0DF-175B2F0CB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e78140d-4d0d-4349-8521-d1d8c278fb6e"/>
    <ds:schemaRef ds:uri="f334c566-101c-4378-b0f2-b0f554c6c1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7572B4-F1EB-417B-BB44-9FEC6D85C4AC}">
  <ds:schemaRefs>
    <ds:schemaRef ds:uri="http://schemas.microsoft.com/sharepoint/v3/contenttype/forms"/>
  </ds:schemaRefs>
</ds:datastoreItem>
</file>

<file path=customXml/itemProps3.xml><?xml version="1.0" encoding="utf-8"?>
<ds:datastoreItem xmlns:ds="http://schemas.openxmlformats.org/officeDocument/2006/customXml" ds:itemID="{9C3405A1-EF76-4D11-99B6-85A1FB482B52}">
  <ds:schemaRefs>
    <ds:schemaRef ds:uri="http://www.w3.org/XML/1998/namespace"/>
    <ds:schemaRef ds:uri="http://purl.org/dc/dcmitype/"/>
    <ds:schemaRef ds:uri="http://schemas.microsoft.com/sharepoint/v3"/>
    <ds:schemaRef ds:uri="ee78140d-4d0d-4349-8521-d1d8c278fb6e"/>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f334c566-101c-4378-b0f2-b0f554c6c1f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Gallery</Template>
  <TotalTime>3383</TotalTime>
  <Words>2311</Words>
  <Application>Microsoft Office PowerPoint</Application>
  <PresentationFormat>Widescreen</PresentationFormat>
  <Paragraphs>212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Century Gothic</vt:lpstr>
      <vt:lpstr>Palatino Linotype</vt:lpstr>
      <vt:lpstr>Wingdings</vt:lpstr>
      <vt:lpstr>Gallery</vt:lpstr>
      <vt:lpstr>Financial Liability Investigations of Property Loss (FLIPL)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NASA OCIO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Liability Investigations of Property Loss (FLIPL) Training</dc:title>
  <dc:creator>Sommerville, Kyle A. (MSFC-LS01)</dc:creator>
  <cp:lastModifiedBy>Jonathan</cp:lastModifiedBy>
  <cp:revision>15</cp:revision>
  <dcterms:created xsi:type="dcterms:W3CDTF">2024-10-11T18:48:20Z</dcterms:created>
  <dcterms:modified xsi:type="dcterms:W3CDTF">2024-10-28T14:50:11Z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0x01010095B94318824DB44BA4F3941450067292</vt:lpwstr>
  </property>
</Properties>
</file>